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DM Sans Bold" charset="1" panose="00000000000000000000"/>
      <p:regular r:id="rId32"/>
    </p:embeddedFont>
    <p:embeddedFont>
      <p:font typeface="DM Sans" charset="1" panose="00000000000000000000"/>
      <p:regular r:id="rId33"/>
    </p:embeddedFont>
    <p:embeddedFont>
      <p:font typeface="Open Sans" charset="1" panose="020B0606030504020204"/>
      <p:regular r:id="rId34"/>
    </p:embeddedFont>
    <p:embeddedFont>
      <p:font typeface="Open Sans Bold" charset="1" panose="020B0806030504020204"/>
      <p:regular r:id="rId35"/>
    </p:embeddedFont>
    <p:embeddedFont>
      <p:font typeface="Arimo" charset="1" panose="020B0604020202020204"/>
      <p:regular r:id="rId36"/>
    </p:embeddedFont>
    <p:embeddedFont>
      <p:font typeface="Canva Sans Bold" charset="1" panose="020B08030305010401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58926" y="7903235"/>
            <a:ext cx="9729074" cy="2383765"/>
            <a:chOff x="0" y="0"/>
            <a:chExt cx="6539885" cy="1602367"/>
          </a:xfrm>
        </p:grpSpPr>
        <p:sp>
          <p:nvSpPr>
            <p:cNvPr name="Freeform 3" id="3"/>
            <p:cNvSpPr/>
            <p:nvPr/>
          </p:nvSpPr>
          <p:spPr>
            <a:xfrm flipH="false" flipV="false" rot="0">
              <a:off x="0" y="0"/>
              <a:ext cx="6539885" cy="1602367"/>
            </a:xfrm>
            <a:custGeom>
              <a:avLst/>
              <a:gdLst/>
              <a:ahLst/>
              <a:cxnLst/>
              <a:rect r="r" b="b" t="t" l="l"/>
              <a:pathLst>
                <a:path h="1602367" w="6539885">
                  <a:moveTo>
                    <a:pt x="0" y="0"/>
                  </a:moveTo>
                  <a:lnTo>
                    <a:pt x="6539885" y="0"/>
                  </a:lnTo>
                  <a:lnTo>
                    <a:pt x="6539885" y="1602367"/>
                  </a:lnTo>
                  <a:lnTo>
                    <a:pt x="0" y="1602367"/>
                  </a:lnTo>
                  <a:close/>
                </a:path>
              </a:pathLst>
            </a:custGeom>
            <a:solidFill>
              <a:srgbClr val="00B0DB"/>
            </a:solidFill>
          </p:spPr>
        </p:sp>
        <p:sp>
          <p:nvSpPr>
            <p:cNvPr name="TextBox 4" id="4"/>
            <p:cNvSpPr txBox="true"/>
            <p:nvPr/>
          </p:nvSpPr>
          <p:spPr>
            <a:xfrm>
              <a:off x="0" y="-38100"/>
              <a:ext cx="6539885" cy="1640467"/>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0" y="7917522"/>
            <a:ext cx="18288000" cy="0"/>
          </a:xfrm>
          <a:prstGeom prst="line">
            <a:avLst/>
          </a:prstGeom>
          <a:ln cap="flat" w="28575">
            <a:solidFill>
              <a:srgbClr val="D9D9D9"/>
            </a:solidFill>
            <a:prstDash val="solid"/>
            <a:headEnd type="none" len="sm" w="sm"/>
            <a:tailEnd type="none" len="sm" w="sm"/>
          </a:ln>
        </p:spPr>
      </p:sp>
      <p:sp>
        <p:nvSpPr>
          <p:cNvPr name="AutoShape 6" id="6"/>
          <p:cNvSpPr/>
          <p:nvPr/>
        </p:nvSpPr>
        <p:spPr>
          <a:xfrm rot="0">
            <a:off x="0" y="2345717"/>
            <a:ext cx="18288000" cy="0"/>
          </a:xfrm>
          <a:prstGeom prst="line">
            <a:avLst/>
          </a:prstGeom>
          <a:ln cap="flat" w="28575">
            <a:solidFill>
              <a:srgbClr val="D9D9D9"/>
            </a:solidFill>
            <a:prstDash val="solid"/>
            <a:headEnd type="none" len="sm" w="sm"/>
            <a:tailEnd type="none" len="sm" w="sm"/>
          </a:ln>
        </p:spPr>
      </p:sp>
      <p:grpSp>
        <p:nvGrpSpPr>
          <p:cNvPr name="Group 7" id="7"/>
          <p:cNvGrpSpPr/>
          <p:nvPr/>
        </p:nvGrpSpPr>
        <p:grpSpPr>
          <a:xfrm rot="0">
            <a:off x="945548" y="745825"/>
            <a:ext cx="6441720" cy="1285567"/>
            <a:chOff x="0" y="0"/>
            <a:chExt cx="8588960" cy="1714090"/>
          </a:xfrm>
        </p:grpSpPr>
        <p:sp>
          <p:nvSpPr>
            <p:cNvPr name="Freeform 8" id="8"/>
            <p:cNvSpPr/>
            <p:nvPr/>
          </p:nvSpPr>
          <p:spPr>
            <a:xfrm flipH="false" flipV="false" rot="0">
              <a:off x="0" y="377167"/>
              <a:ext cx="1176219" cy="962361"/>
            </a:xfrm>
            <a:custGeom>
              <a:avLst/>
              <a:gdLst/>
              <a:ahLst/>
              <a:cxnLst/>
              <a:rect r="r" b="b" t="t" l="l"/>
              <a:pathLst>
                <a:path h="962361" w="1176219">
                  <a:moveTo>
                    <a:pt x="0" y="0"/>
                  </a:moveTo>
                  <a:lnTo>
                    <a:pt x="1176219" y="0"/>
                  </a:lnTo>
                  <a:lnTo>
                    <a:pt x="1176219" y="962361"/>
                  </a:lnTo>
                  <a:lnTo>
                    <a:pt x="0" y="962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33555" y="0"/>
              <a:ext cx="7255405" cy="1714090"/>
            </a:xfrm>
            <a:custGeom>
              <a:avLst/>
              <a:gdLst/>
              <a:ahLst/>
              <a:cxnLst/>
              <a:rect r="r" b="b" t="t" l="l"/>
              <a:pathLst>
                <a:path h="1714090" w="7255405">
                  <a:moveTo>
                    <a:pt x="0" y="0"/>
                  </a:moveTo>
                  <a:lnTo>
                    <a:pt x="7255405" y="0"/>
                  </a:lnTo>
                  <a:lnTo>
                    <a:pt x="7255405" y="1714090"/>
                  </a:lnTo>
                  <a:lnTo>
                    <a:pt x="0" y="1714090"/>
                  </a:lnTo>
                  <a:lnTo>
                    <a:pt x="0" y="0"/>
                  </a:lnTo>
                  <a:close/>
                </a:path>
              </a:pathLst>
            </a:custGeom>
            <a:blipFill>
              <a:blip r:embed="rId4"/>
              <a:stretch>
                <a:fillRect l="0" t="0" r="0" b="0"/>
              </a:stretch>
            </a:blipFill>
          </p:spPr>
        </p:sp>
      </p:grpSp>
      <p:sp>
        <p:nvSpPr>
          <p:cNvPr name="TextBox 10" id="10"/>
          <p:cNvSpPr txBox="true"/>
          <p:nvPr/>
        </p:nvSpPr>
        <p:spPr>
          <a:xfrm rot="0">
            <a:off x="1433628" y="8501722"/>
            <a:ext cx="4261528" cy="987425"/>
          </a:xfrm>
          <a:prstGeom prst="rect">
            <a:avLst/>
          </a:prstGeom>
        </p:spPr>
        <p:txBody>
          <a:bodyPr anchor="t" rtlCol="false" tIns="0" lIns="0" bIns="0" rIns="0">
            <a:spAutoFit/>
          </a:bodyPr>
          <a:lstStyle/>
          <a:p>
            <a:pPr algn="l">
              <a:lnSpc>
                <a:spcPts val="3850"/>
              </a:lnSpc>
            </a:pPr>
            <a:r>
              <a:rPr lang="en-US" sz="3500" b="true">
                <a:solidFill>
                  <a:srgbClr val="414042"/>
                </a:solidFill>
                <a:latin typeface="DM Sans Bold"/>
                <a:ea typeface="DM Sans Bold"/>
                <a:cs typeface="DM Sans Bold"/>
                <a:sym typeface="DM Sans Bold"/>
              </a:rPr>
              <a:t>Chay Fadida</a:t>
            </a:r>
          </a:p>
          <a:p>
            <a:pPr algn="l">
              <a:lnSpc>
                <a:spcPts val="3850"/>
              </a:lnSpc>
            </a:pPr>
            <a:r>
              <a:rPr lang="en-US" sz="3500" b="true">
                <a:solidFill>
                  <a:srgbClr val="414042"/>
                </a:solidFill>
                <a:latin typeface="DM Sans Bold"/>
                <a:ea typeface="DM Sans Bold"/>
                <a:cs typeface="DM Sans Bold"/>
                <a:sym typeface="DM Sans Bold"/>
              </a:rPr>
              <a:t>Tomer Lazarovitch</a:t>
            </a:r>
          </a:p>
        </p:txBody>
      </p:sp>
      <p:sp>
        <p:nvSpPr>
          <p:cNvPr name="TextBox 11" id="11"/>
          <p:cNvSpPr txBox="true"/>
          <p:nvPr/>
        </p:nvSpPr>
        <p:spPr>
          <a:xfrm rot="0">
            <a:off x="945548" y="2663065"/>
            <a:ext cx="10980160" cy="3241658"/>
          </a:xfrm>
          <a:prstGeom prst="rect">
            <a:avLst/>
          </a:prstGeom>
        </p:spPr>
        <p:txBody>
          <a:bodyPr anchor="t" rtlCol="false" tIns="0" lIns="0" bIns="0" rIns="0">
            <a:spAutoFit/>
          </a:bodyPr>
          <a:lstStyle/>
          <a:p>
            <a:pPr algn="l">
              <a:lnSpc>
                <a:spcPts val="12499"/>
              </a:lnSpc>
            </a:pPr>
            <a:r>
              <a:rPr lang="en-US" sz="12499" b="true">
                <a:solidFill>
                  <a:srgbClr val="414042"/>
                </a:solidFill>
                <a:latin typeface="DM Sans Bold"/>
                <a:ea typeface="DM Sans Bold"/>
                <a:cs typeface="DM Sans Bold"/>
                <a:sym typeface="DM Sans Bold"/>
              </a:rPr>
              <a:t>AI FINANCIAL</a:t>
            </a:r>
          </a:p>
          <a:p>
            <a:pPr algn="l">
              <a:lnSpc>
                <a:spcPts val="12499"/>
              </a:lnSpc>
            </a:pPr>
            <a:r>
              <a:rPr lang="en-US" sz="12499" b="true">
                <a:solidFill>
                  <a:srgbClr val="414042"/>
                </a:solidFill>
                <a:latin typeface="DM Sans Bold"/>
                <a:ea typeface="DM Sans Bold"/>
                <a:cs typeface="DM Sans Bold"/>
                <a:sym typeface="DM Sans Bold"/>
              </a:rPr>
              <a:t>ADVISOR</a:t>
            </a:r>
          </a:p>
        </p:txBody>
      </p:sp>
      <p:sp>
        <p:nvSpPr>
          <p:cNvPr name="TextBox 12" id="12"/>
          <p:cNvSpPr txBox="true"/>
          <p:nvPr/>
        </p:nvSpPr>
        <p:spPr>
          <a:xfrm rot="0">
            <a:off x="945548" y="5895199"/>
            <a:ext cx="8998519" cy="1381125"/>
          </a:xfrm>
          <a:prstGeom prst="rect">
            <a:avLst/>
          </a:prstGeom>
        </p:spPr>
        <p:txBody>
          <a:bodyPr anchor="t" rtlCol="false" tIns="0" lIns="0" bIns="0" rIns="0">
            <a:spAutoFit/>
          </a:bodyPr>
          <a:lstStyle/>
          <a:p>
            <a:pPr algn="l">
              <a:lnSpc>
                <a:spcPts val="5400"/>
              </a:lnSpc>
            </a:pPr>
            <a:r>
              <a:rPr lang="en-US" sz="4500">
                <a:solidFill>
                  <a:srgbClr val="006EA4"/>
                </a:solidFill>
                <a:latin typeface="DM Sans"/>
                <a:ea typeface="DM Sans"/>
                <a:cs typeface="DM Sans"/>
                <a:sym typeface="DM Sans"/>
              </a:rPr>
              <a:t>Software Engineering Department</a:t>
            </a:r>
          </a:p>
          <a:p>
            <a:pPr algn="ctr">
              <a:lnSpc>
                <a:spcPts val="5400"/>
              </a:lnSpc>
            </a:pPr>
            <a:r>
              <a:rPr lang="en-US" sz="4500">
                <a:solidFill>
                  <a:srgbClr val="006EA4"/>
                </a:solidFill>
                <a:latin typeface="DM Sans"/>
                <a:ea typeface="DM Sans"/>
                <a:cs typeface="DM Sans"/>
                <a:sym typeface="DM Sans"/>
              </a:rPr>
              <a:t>24-2-D-26</a:t>
            </a:r>
          </a:p>
        </p:txBody>
      </p:sp>
      <p:sp>
        <p:nvSpPr>
          <p:cNvPr name="TextBox 13" id="13"/>
          <p:cNvSpPr txBox="true"/>
          <p:nvPr/>
        </p:nvSpPr>
        <p:spPr>
          <a:xfrm rot="0">
            <a:off x="1433628" y="7993722"/>
            <a:ext cx="2474090" cy="397510"/>
          </a:xfrm>
          <a:prstGeom prst="rect">
            <a:avLst/>
          </a:prstGeom>
        </p:spPr>
        <p:txBody>
          <a:bodyPr anchor="t" rtlCol="false" tIns="0" lIns="0" bIns="0" rIns="0">
            <a:spAutoFit/>
          </a:bodyPr>
          <a:lstStyle/>
          <a:p>
            <a:pPr algn="l">
              <a:lnSpc>
                <a:spcPts val="3079"/>
              </a:lnSpc>
            </a:pPr>
            <a:r>
              <a:rPr lang="en-US" sz="2799">
                <a:solidFill>
                  <a:srgbClr val="414042"/>
                </a:solidFill>
                <a:latin typeface="DM Sans"/>
                <a:ea typeface="DM Sans"/>
                <a:cs typeface="DM Sans"/>
                <a:sym typeface="DM Sans"/>
              </a:rPr>
              <a:t>Submitted by</a:t>
            </a:r>
          </a:p>
        </p:txBody>
      </p:sp>
      <p:sp>
        <p:nvSpPr>
          <p:cNvPr name="TextBox 14" id="14"/>
          <p:cNvSpPr txBox="true"/>
          <p:nvPr/>
        </p:nvSpPr>
        <p:spPr>
          <a:xfrm rot="0">
            <a:off x="8772255" y="7993722"/>
            <a:ext cx="2474090" cy="397510"/>
          </a:xfrm>
          <a:prstGeom prst="rect">
            <a:avLst/>
          </a:prstGeom>
        </p:spPr>
        <p:txBody>
          <a:bodyPr anchor="t" rtlCol="false" tIns="0" lIns="0" bIns="0" rIns="0">
            <a:spAutoFit/>
          </a:bodyPr>
          <a:lstStyle/>
          <a:p>
            <a:pPr algn="l">
              <a:lnSpc>
                <a:spcPts val="3079"/>
              </a:lnSpc>
            </a:pPr>
            <a:r>
              <a:rPr lang="en-US" sz="2799">
                <a:solidFill>
                  <a:srgbClr val="414042"/>
                </a:solidFill>
                <a:latin typeface="DM Sans"/>
                <a:ea typeface="DM Sans"/>
                <a:cs typeface="DM Sans"/>
                <a:sym typeface="DM Sans"/>
              </a:rPr>
              <a:t>Supervisor</a:t>
            </a:r>
          </a:p>
        </p:txBody>
      </p:sp>
      <p:sp>
        <p:nvSpPr>
          <p:cNvPr name="TextBox 15" id="15"/>
          <p:cNvSpPr txBox="true"/>
          <p:nvPr/>
        </p:nvSpPr>
        <p:spPr>
          <a:xfrm rot="0">
            <a:off x="8772255" y="8501722"/>
            <a:ext cx="4651208" cy="987425"/>
          </a:xfrm>
          <a:prstGeom prst="rect">
            <a:avLst/>
          </a:prstGeom>
        </p:spPr>
        <p:txBody>
          <a:bodyPr anchor="t" rtlCol="false" tIns="0" lIns="0" bIns="0" rIns="0">
            <a:spAutoFit/>
          </a:bodyPr>
          <a:lstStyle/>
          <a:p>
            <a:pPr algn="l">
              <a:lnSpc>
                <a:spcPts val="3850"/>
              </a:lnSpc>
            </a:pPr>
            <a:r>
              <a:rPr lang="en-US" sz="3500" b="true">
                <a:solidFill>
                  <a:srgbClr val="414042"/>
                </a:solidFill>
                <a:latin typeface="DM Sans Bold"/>
                <a:ea typeface="DM Sans Bold"/>
                <a:cs typeface="DM Sans Bold"/>
                <a:sym typeface="DM Sans Bold"/>
              </a:rPr>
              <a:t>Alexander Keselman</a:t>
            </a:r>
          </a:p>
          <a:p>
            <a:pPr algn="l">
              <a:lnSpc>
                <a:spcPts val="385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464771" y="2816621"/>
            <a:ext cx="6242053" cy="4560664"/>
          </a:xfrm>
          <a:prstGeom prst="rect">
            <a:avLst/>
          </a:prstGeom>
        </p:spPr>
      </p:pic>
      <p:grpSp>
        <p:nvGrpSpPr>
          <p:cNvPr name="Group 3" id="3"/>
          <p:cNvGrpSpPr/>
          <p:nvPr/>
        </p:nvGrpSpPr>
        <p:grpSpPr>
          <a:xfrm rot="0">
            <a:off x="0" y="0"/>
            <a:ext cx="7385926" cy="2662689"/>
            <a:chOff x="0" y="0"/>
            <a:chExt cx="1945265" cy="701284"/>
          </a:xfrm>
        </p:grpSpPr>
        <p:sp>
          <p:nvSpPr>
            <p:cNvPr name="Freeform 4" id="4"/>
            <p:cNvSpPr/>
            <p:nvPr/>
          </p:nvSpPr>
          <p:spPr>
            <a:xfrm flipH="false" flipV="false" rot="0">
              <a:off x="0" y="0"/>
              <a:ext cx="1945265" cy="701284"/>
            </a:xfrm>
            <a:custGeom>
              <a:avLst/>
              <a:gdLst/>
              <a:ahLst/>
              <a:cxnLst/>
              <a:rect r="r" b="b" t="t" l="l"/>
              <a:pathLst>
                <a:path h="701284" w="1945265">
                  <a:moveTo>
                    <a:pt x="0" y="0"/>
                  </a:moveTo>
                  <a:lnTo>
                    <a:pt x="1945265" y="0"/>
                  </a:lnTo>
                  <a:lnTo>
                    <a:pt x="1945265" y="701284"/>
                  </a:lnTo>
                  <a:lnTo>
                    <a:pt x="0" y="701284"/>
                  </a:lnTo>
                  <a:close/>
                </a:path>
              </a:pathLst>
            </a:custGeom>
            <a:solidFill>
              <a:srgbClr val="00B0DB"/>
            </a:solidFill>
          </p:spPr>
        </p:sp>
        <p:sp>
          <p:nvSpPr>
            <p:cNvPr name="TextBox 5" id="5"/>
            <p:cNvSpPr txBox="true"/>
            <p:nvPr/>
          </p:nvSpPr>
          <p:spPr>
            <a:xfrm>
              <a:off x="0" y="-38100"/>
              <a:ext cx="1945265" cy="739384"/>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61376" y="364620"/>
            <a:ext cx="6863173" cy="3232153"/>
          </a:xfrm>
          <a:prstGeom prst="rect">
            <a:avLst/>
          </a:prstGeom>
        </p:spPr>
        <p:txBody>
          <a:bodyPr anchor="t" rtlCol="false" tIns="0" lIns="0" bIns="0" rIns="0">
            <a:spAutoFit/>
          </a:bodyPr>
          <a:lstStyle/>
          <a:p>
            <a:pPr algn="l">
              <a:lnSpc>
                <a:spcPts val="8250"/>
              </a:lnSpc>
            </a:pPr>
            <a:r>
              <a:rPr lang="en-US" sz="7500" b="true">
                <a:solidFill>
                  <a:srgbClr val="FFFFFF"/>
                </a:solidFill>
                <a:latin typeface="DM Sans Bold"/>
                <a:ea typeface="DM Sans Bold"/>
                <a:cs typeface="DM Sans Bold"/>
                <a:sym typeface="DM Sans Bold"/>
              </a:rPr>
              <a:t>Survey Results and Insights</a:t>
            </a:r>
          </a:p>
          <a:p>
            <a:pPr algn="l">
              <a:lnSpc>
                <a:spcPts val="8800"/>
              </a:lnSpc>
            </a:pPr>
          </a:p>
        </p:txBody>
      </p:sp>
      <p:pic>
        <p:nvPicPr>
          <p:cNvPr name="Picture 7" id="7"/>
          <p:cNvPicPr>
            <a:picLocks noChangeAspect="true"/>
          </p:cNvPicPr>
          <p:nvPr/>
        </p:nvPicPr>
        <p:blipFill>
          <a:blip r:embed="rId3"/>
          <a:stretch>
            <a:fillRect/>
          </a:stretch>
        </p:blipFill>
        <p:spPr>
          <a:xfrm rot="0">
            <a:off x="10760478" y="2755807"/>
            <a:ext cx="4418897" cy="4974811"/>
          </a:xfrm>
          <a:prstGeom prst="rect">
            <a:avLst/>
          </a:prstGeom>
        </p:spPr>
      </p:pic>
      <p:sp>
        <p:nvSpPr>
          <p:cNvPr name="TextBox 8" id="8"/>
          <p:cNvSpPr txBox="true"/>
          <p:nvPr/>
        </p:nvSpPr>
        <p:spPr>
          <a:xfrm rot="0">
            <a:off x="11150016" y="7676009"/>
            <a:ext cx="4414830" cy="923925"/>
          </a:xfrm>
          <a:prstGeom prst="rect">
            <a:avLst/>
          </a:prstGeom>
        </p:spPr>
        <p:txBody>
          <a:bodyPr anchor="t" rtlCol="false" tIns="0" lIns="0" bIns="0" rIns="0">
            <a:spAutoFit/>
          </a:bodyPr>
          <a:lstStyle/>
          <a:p>
            <a:pPr algn="l">
              <a:lnSpc>
                <a:spcPts val="2400"/>
              </a:lnSpc>
            </a:pPr>
            <a:r>
              <a:rPr lang="en-US" sz="2000">
                <a:solidFill>
                  <a:srgbClr val="000000"/>
                </a:solidFill>
                <a:latin typeface="DM Sans"/>
                <a:ea typeface="DM Sans"/>
                <a:cs typeface="DM Sans"/>
                <a:sym typeface="DM Sans"/>
              </a:rPr>
              <a:t>How frequently would you want to receive updates on your portfolio?</a:t>
            </a:r>
          </a:p>
          <a:p>
            <a:pPr algn="l">
              <a:lnSpc>
                <a:spcPts val="2400"/>
              </a:lnSpc>
            </a:pPr>
          </a:p>
        </p:txBody>
      </p:sp>
      <p:sp>
        <p:nvSpPr>
          <p:cNvPr name="TextBox 9" id="9"/>
          <p:cNvSpPr txBox="true"/>
          <p:nvPr/>
        </p:nvSpPr>
        <p:spPr>
          <a:xfrm rot="0">
            <a:off x="2725110" y="7676009"/>
            <a:ext cx="4412875" cy="923925"/>
          </a:xfrm>
          <a:prstGeom prst="rect">
            <a:avLst/>
          </a:prstGeom>
        </p:spPr>
        <p:txBody>
          <a:bodyPr anchor="t" rtlCol="false" tIns="0" lIns="0" bIns="0" rIns="0">
            <a:spAutoFit/>
          </a:bodyPr>
          <a:lstStyle/>
          <a:p>
            <a:pPr algn="l">
              <a:lnSpc>
                <a:spcPts val="2400"/>
              </a:lnSpc>
            </a:pPr>
            <a:r>
              <a:rPr lang="en-US" sz="2000">
                <a:solidFill>
                  <a:srgbClr val="000000"/>
                </a:solidFill>
                <a:latin typeface="DM Sans"/>
                <a:ea typeface="DM Sans"/>
                <a:cs typeface="DM Sans"/>
                <a:sym typeface="DM Sans"/>
              </a:rPr>
              <a:t>What is your preferred interaction method for financial advice?</a:t>
            </a:r>
          </a:p>
          <a:p>
            <a:pPr algn="l">
              <a:lnSpc>
                <a:spcPts val="2400"/>
              </a:lnSpc>
            </a:pPr>
          </a:p>
        </p:txBody>
      </p:sp>
      <p:grpSp>
        <p:nvGrpSpPr>
          <p:cNvPr name="Group 10" id="10"/>
          <p:cNvGrpSpPr/>
          <p:nvPr/>
        </p:nvGrpSpPr>
        <p:grpSpPr>
          <a:xfrm rot="0">
            <a:off x="0" y="9653082"/>
            <a:ext cx="18288000" cy="633918"/>
            <a:chOff x="0" y="0"/>
            <a:chExt cx="4816593" cy="166958"/>
          </a:xfrm>
        </p:grpSpPr>
        <p:sp>
          <p:nvSpPr>
            <p:cNvPr name="Freeform 11" id="11"/>
            <p:cNvSpPr/>
            <p:nvPr/>
          </p:nvSpPr>
          <p:spPr>
            <a:xfrm flipH="false" flipV="false" rot="0">
              <a:off x="0" y="0"/>
              <a:ext cx="4816592" cy="166958"/>
            </a:xfrm>
            <a:custGeom>
              <a:avLst/>
              <a:gdLst/>
              <a:ahLst/>
              <a:cxnLst/>
              <a:rect r="r" b="b" t="t" l="l"/>
              <a:pathLst>
                <a:path h="166958" w="4816592">
                  <a:moveTo>
                    <a:pt x="0" y="0"/>
                  </a:moveTo>
                  <a:lnTo>
                    <a:pt x="4816592" y="0"/>
                  </a:lnTo>
                  <a:lnTo>
                    <a:pt x="4816592" y="166958"/>
                  </a:lnTo>
                  <a:lnTo>
                    <a:pt x="0" y="166958"/>
                  </a:lnTo>
                  <a:close/>
                </a:path>
              </a:pathLst>
            </a:custGeom>
            <a:solidFill>
              <a:srgbClr val="00B0DB"/>
            </a:solidFill>
          </p:spPr>
        </p:sp>
        <p:sp>
          <p:nvSpPr>
            <p:cNvPr name="TextBox 12" id="12"/>
            <p:cNvSpPr txBox="true"/>
            <p:nvPr/>
          </p:nvSpPr>
          <p:spPr>
            <a:xfrm>
              <a:off x="0" y="-38100"/>
              <a:ext cx="4816593" cy="20505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385926" cy="4894807"/>
            <a:chOff x="0" y="0"/>
            <a:chExt cx="1945265" cy="1289167"/>
          </a:xfrm>
        </p:grpSpPr>
        <p:sp>
          <p:nvSpPr>
            <p:cNvPr name="Freeform 3" id="3"/>
            <p:cNvSpPr/>
            <p:nvPr/>
          </p:nvSpPr>
          <p:spPr>
            <a:xfrm flipH="false" flipV="false" rot="0">
              <a:off x="0" y="0"/>
              <a:ext cx="1945265" cy="1289167"/>
            </a:xfrm>
            <a:custGeom>
              <a:avLst/>
              <a:gdLst/>
              <a:ahLst/>
              <a:cxnLst/>
              <a:rect r="r" b="b" t="t" l="l"/>
              <a:pathLst>
                <a:path h="1289167" w="1945265">
                  <a:moveTo>
                    <a:pt x="0" y="0"/>
                  </a:moveTo>
                  <a:lnTo>
                    <a:pt x="1945265" y="0"/>
                  </a:lnTo>
                  <a:lnTo>
                    <a:pt x="1945265" y="1289167"/>
                  </a:lnTo>
                  <a:lnTo>
                    <a:pt x="0" y="1289167"/>
                  </a:lnTo>
                  <a:close/>
                </a:path>
              </a:pathLst>
            </a:custGeom>
            <a:solidFill>
              <a:srgbClr val="00B0DB"/>
            </a:solidFill>
          </p:spPr>
        </p:sp>
        <p:sp>
          <p:nvSpPr>
            <p:cNvPr name="TextBox 4" id="4"/>
            <p:cNvSpPr txBox="true"/>
            <p:nvPr/>
          </p:nvSpPr>
          <p:spPr>
            <a:xfrm>
              <a:off x="0" y="-38100"/>
              <a:ext cx="1945265" cy="13272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61376" y="364620"/>
            <a:ext cx="6863173" cy="3232153"/>
          </a:xfrm>
          <a:prstGeom prst="rect">
            <a:avLst/>
          </a:prstGeom>
        </p:spPr>
        <p:txBody>
          <a:bodyPr anchor="t" rtlCol="false" tIns="0" lIns="0" bIns="0" rIns="0">
            <a:spAutoFit/>
          </a:bodyPr>
          <a:lstStyle/>
          <a:p>
            <a:pPr algn="l">
              <a:lnSpc>
                <a:spcPts val="8250"/>
              </a:lnSpc>
            </a:pPr>
            <a:r>
              <a:rPr lang="en-US" sz="7500" b="true">
                <a:solidFill>
                  <a:srgbClr val="FFFFFF"/>
                </a:solidFill>
                <a:latin typeface="DM Sans Bold"/>
                <a:ea typeface="DM Sans Bold"/>
                <a:cs typeface="DM Sans Bold"/>
                <a:sym typeface="DM Sans Bold"/>
              </a:rPr>
              <a:t>Survey Results and Insights</a:t>
            </a:r>
          </a:p>
          <a:p>
            <a:pPr algn="l">
              <a:lnSpc>
                <a:spcPts val="8800"/>
              </a:lnSpc>
            </a:pPr>
          </a:p>
        </p:txBody>
      </p:sp>
      <p:grpSp>
        <p:nvGrpSpPr>
          <p:cNvPr name="Group 6" id="6"/>
          <p:cNvGrpSpPr/>
          <p:nvPr/>
        </p:nvGrpSpPr>
        <p:grpSpPr>
          <a:xfrm rot="0">
            <a:off x="0" y="9653082"/>
            <a:ext cx="18288000" cy="633918"/>
            <a:chOff x="0" y="0"/>
            <a:chExt cx="4816593" cy="166958"/>
          </a:xfrm>
        </p:grpSpPr>
        <p:sp>
          <p:nvSpPr>
            <p:cNvPr name="Freeform 7" id="7"/>
            <p:cNvSpPr/>
            <p:nvPr/>
          </p:nvSpPr>
          <p:spPr>
            <a:xfrm flipH="false" flipV="false" rot="0">
              <a:off x="0" y="0"/>
              <a:ext cx="4816592" cy="166958"/>
            </a:xfrm>
            <a:custGeom>
              <a:avLst/>
              <a:gdLst/>
              <a:ahLst/>
              <a:cxnLst/>
              <a:rect r="r" b="b" t="t" l="l"/>
              <a:pathLst>
                <a:path h="166958" w="4816592">
                  <a:moveTo>
                    <a:pt x="0" y="0"/>
                  </a:moveTo>
                  <a:lnTo>
                    <a:pt x="4816592" y="0"/>
                  </a:lnTo>
                  <a:lnTo>
                    <a:pt x="4816592" y="166958"/>
                  </a:lnTo>
                  <a:lnTo>
                    <a:pt x="0" y="166958"/>
                  </a:lnTo>
                  <a:close/>
                </a:path>
              </a:pathLst>
            </a:custGeom>
            <a:solidFill>
              <a:srgbClr val="00B0DB"/>
            </a:solidFill>
          </p:spPr>
        </p:sp>
        <p:sp>
          <p:nvSpPr>
            <p:cNvPr name="TextBox 8" id="8"/>
            <p:cNvSpPr txBox="true"/>
            <p:nvPr/>
          </p:nvSpPr>
          <p:spPr>
            <a:xfrm>
              <a:off x="0" y="-38100"/>
              <a:ext cx="4816593" cy="205058"/>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3500" y="2687520"/>
            <a:ext cx="7392926"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261376" y="2820882"/>
            <a:ext cx="6863173" cy="866775"/>
          </a:xfrm>
          <a:prstGeom prst="rect">
            <a:avLst/>
          </a:prstGeom>
        </p:spPr>
        <p:txBody>
          <a:bodyPr anchor="t" rtlCol="false" tIns="0" lIns="0" bIns="0" rIns="0">
            <a:spAutoFit/>
          </a:bodyPr>
          <a:lstStyle/>
          <a:p>
            <a:pPr algn="l">
              <a:lnSpc>
                <a:spcPts val="6600"/>
              </a:lnSpc>
            </a:pPr>
            <a:r>
              <a:rPr lang="en-US" sz="6000" b="true">
                <a:solidFill>
                  <a:srgbClr val="FFFFFF"/>
                </a:solidFill>
                <a:latin typeface="DM Sans Bold"/>
                <a:ea typeface="DM Sans Bold"/>
                <a:cs typeface="DM Sans Bold"/>
                <a:sym typeface="DM Sans Bold"/>
              </a:rPr>
              <a:t>Personas</a:t>
            </a:r>
          </a:p>
        </p:txBody>
      </p:sp>
      <p:sp>
        <p:nvSpPr>
          <p:cNvPr name="TextBox 11" id="11"/>
          <p:cNvSpPr txBox="true"/>
          <p:nvPr/>
        </p:nvSpPr>
        <p:spPr>
          <a:xfrm rot="0">
            <a:off x="7547092" y="-111976"/>
            <a:ext cx="1020069" cy="796926"/>
          </a:xfrm>
          <a:prstGeom prst="rect">
            <a:avLst/>
          </a:prstGeom>
        </p:spPr>
        <p:txBody>
          <a:bodyPr anchor="t" rtlCol="false" tIns="0" lIns="0" bIns="0" rIns="0">
            <a:spAutoFit/>
          </a:bodyPr>
          <a:lstStyle/>
          <a:p>
            <a:pPr algn="l">
              <a:lnSpc>
                <a:spcPts val="6999"/>
              </a:lnSpc>
            </a:pPr>
            <a:r>
              <a:rPr lang="en-US" sz="3499" b="true">
                <a:solidFill>
                  <a:srgbClr val="40B0DB"/>
                </a:solidFill>
                <a:latin typeface="DM Sans Bold"/>
                <a:ea typeface="DM Sans Bold"/>
                <a:cs typeface="DM Sans Bold"/>
                <a:sym typeface="DM Sans Bold"/>
              </a:rPr>
              <a:t>01</a:t>
            </a:r>
          </a:p>
        </p:txBody>
      </p:sp>
      <p:sp>
        <p:nvSpPr>
          <p:cNvPr name="TextBox 12" id="12"/>
          <p:cNvSpPr txBox="true"/>
          <p:nvPr/>
        </p:nvSpPr>
        <p:spPr>
          <a:xfrm rot="0">
            <a:off x="7471852" y="1813877"/>
            <a:ext cx="10054310" cy="6621145"/>
          </a:xfrm>
          <a:prstGeom prst="rect">
            <a:avLst/>
          </a:prstGeom>
        </p:spPr>
        <p:txBody>
          <a:bodyPr anchor="t" rtlCol="false" tIns="0" lIns="0" bIns="0" rIns="0">
            <a:spAutoFit/>
          </a:bodyPr>
          <a:lstStyle/>
          <a:p>
            <a:pPr algn="just">
              <a:lnSpc>
                <a:spcPts val="3079"/>
              </a:lnSpc>
            </a:pPr>
            <a:r>
              <a:rPr lang="en-US" sz="2199" b="true">
                <a:solidFill>
                  <a:srgbClr val="414042"/>
                </a:solidFill>
                <a:latin typeface="Open Sans Bold"/>
                <a:ea typeface="Open Sans Bold"/>
                <a:cs typeface="Open Sans Bold"/>
                <a:sym typeface="Open Sans Bold"/>
              </a:rPr>
              <a:t>Persona 1: Gili, The Young early-career individual</a:t>
            </a:r>
          </a:p>
          <a:p>
            <a:pPr algn="just">
              <a:lnSpc>
                <a:spcPts val="3079"/>
              </a:lnSpc>
            </a:pPr>
            <a:r>
              <a:rPr lang="en-US" sz="2199">
                <a:solidFill>
                  <a:srgbClr val="414042"/>
                </a:solidFill>
                <a:latin typeface="Open Sans"/>
                <a:ea typeface="Open Sans"/>
                <a:cs typeface="Open Sans"/>
                <a:sym typeface="Open Sans"/>
              </a:rPr>
              <a:t>        •      Age: 26</a:t>
            </a:r>
          </a:p>
          <a:p>
            <a:pPr algn="just">
              <a:lnSpc>
                <a:spcPts val="3079"/>
              </a:lnSpc>
            </a:pPr>
            <a:r>
              <a:rPr lang="en-US" sz="2199">
                <a:solidFill>
                  <a:srgbClr val="414042"/>
                </a:solidFill>
                <a:latin typeface="Open Sans"/>
                <a:ea typeface="Open Sans"/>
                <a:cs typeface="Open Sans"/>
                <a:sym typeface="Open Sans"/>
              </a:rPr>
              <a:t>        •      Occupation: Marketing Manager</a:t>
            </a:r>
          </a:p>
          <a:p>
            <a:pPr algn="just">
              <a:lnSpc>
                <a:spcPts val="3079"/>
              </a:lnSpc>
            </a:pPr>
            <a:r>
              <a:rPr lang="en-US" sz="2199">
                <a:solidFill>
                  <a:srgbClr val="414042"/>
                </a:solidFill>
                <a:latin typeface="Open Sans"/>
                <a:ea typeface="Open Sans"/>
                <a:cs typeface="Open Sans"/>
                <a:sym typeface="Open Sans"/>
              </a:rPr>
              <a:t>        •      Income: $75,000 per year</a:t>
            </a:r>
          </a:p>
          <a:p>
            <a:pPr algn="just">
              <a:lnSpc>
                <a:spcPts val="3079"/>
              </a:lnSpc>
            </a:pPr>
            <a:r>
              <a:rPr lang="en-US" sz="2199">
                <a:solidFill>
                  <a:srgbClr val="414042"/>
                </a:solidFill>
                <a:latin typeface="Open Sans"/>
                <a:ea typeface="Open Sans"/>
                <a:cs typeface="Open Sans"/>
                <a:sym typeface="Open Sans"/>
              </a:rPr>
              <a:t>        •      Investment Experience: Beginner (Less than 1 year)</a:t>
            </a:r>
          </a:p>
          <a:p>
            <a:pPr algn="just">
              <a:lnSpc>
                <a:spcPts val="3079"/>
              </a:lnSpc>
            </a:pPr>
            <a:r>
              <a:rPr lang="en-US" sz="2199">
                <a:solidFill>
                  <a:srgbClr val="414042"/>
                </a:solidFill>
                <a:latin typeface="Open Sans"/>
                <a:ea typeface="Open Sans"/>
                <a:cs typeface="Open Sans"/>
                <a:sym typeface="Open Sans"/>
              </a:rPr>
              <a:t>        •      Financial Goals: Building wealth and saving for a home</a:t>
            </a:r>
          </a:p>
          <a:p>
            <a:pPr algn="just">
              <a:lnSpc>
                <a:spcPts val="3079"/>
              </a:lnSpc>
            </a:pPr>
            <a:r>
              <a:rPr lang="en-US" sz="2199">
                <a:solidFill>
                  <a:srgbClr val="414042"/>
                </a:solidFill>
                <a:latin typeface="Open Sans"/>
                <a:ea typeface="Open Sans"/>
                <a:cs typeface="Open Sans"/>
                <a:sym typeface="Open Sans"/>
              </a:rPr>
              <a:t>        •      Risk Tolerance: Moderate</a:t>
            </a:r>
          </a:p>
          <a:p>
            <a:pPr algn="just">
              <a:lnSpc>
                <a:spcPts val="3079"/>
              </a:lnSpc>
            </a:pPr>
            <a:r>
              <a:rPr lang="en-US" sz="2199" b="true">
                <a:solidFill>
                  <a:srgbClr val="414042"/>
                </a:solidFill>
                <a:latin typeface="Open Sans Bold"/>
                <a:ea typeface="Open Sans Bold"/>
                <a:cs typeface="Open Sans Bold"/>
                <a:sym typeface="Open Sans Bold"/>
              </a:rPr>
              <a:t>Needs:</a:t>
            </a:r>
          </a:p>
          <a:p>
            <a:pPr algn="just">
              <a:lnSpc>
                <a:spcPts val="3079"/>
              </a:lnSpc>
            </a:pPr>
            <a:r>
              <a:rPr lang="en-US" sz="2199">
                <a:solidFill>
                  <a:srgbClr val="414042"/>
                </a:solidFill>
                <a:latin typeface="Open Sans"/>
                <a:ea typeface="Open Sans"/>
                <a:cs typeface="Open Sans"/>
                <a:sym typeface="Open Sans"/>
              </a:rPr>
              <a:t>        •      Simple, easy-to-understand investment advice.</a:t>
            </a:r>
          </a:p>
          <a:p>
            <a:pPr algn="just">
              <a:lnSpc>
                <a:spcPts val="3079"/>
              </a:lnSpc>
            </a:pPr>
            <a:r>
              <a:rPr lang="en-US" sz="2199">
                <a:solidFill>
                  <a:srgbClr val="414042"/>
                </a:solidFill>
                <a:latin typeface="Open Sans"/>
                <a:ea typeface="Open Sans"/>
                <a:cs typeface="Open Sans"/>
                <a:sym typeface="Open Sans"/>
              </a:rPr>
              <a:t>        •      A user-friendly platform for learning basics.</a:t>
            </a:r>
          </a:p>
          <a:p>
            <a:pPr algn="just">
              <a:lnSpc>
                <a:spcPts val="3079"/>
              </a:lnSpc>
            </a:pPr>
            <a:r>
              <a:rPr lang="en-US" sz="2199">
                <a:solidFill>
                  <a:srgbClr val="414042"/>
                </a:solidFill>
                <a:latin typeface="Open Sans"/>
                <a:ea typeface="Open Sans"/>
                <a:cs typeface="Open Sans"/>
                <a:sym typeface="Open Sans"/>
              </a:rPr>
              <a:t>        •      Long-term investment recommendations</a:t>
            </a:r>
          </a:p>
          <a:p>
            <a:pPr algn="just">
              <a:lnSpc>
                <a:spcPts val="3079"/>
              </a:lnSpc>
            </a:pPr>
            <a:r>
              <a:rPr lang="en-US" sz="2199" b="true">
                <a:solidFill>
                  <a:srgbClr val="414042"/>
                </a:solidFill>
                <a:latin typeface="Open Sans Bold"/>
                <a:ea typeface="Open Sans Bold"/>
                <a:cs typeface="Open Sans Bold"/>
                <a:sym typeface="Open Sans Bold"/>
              </a:rPr>
              <a:t>Interaction with the Platform:</a:t>
            </a:r>
          </a:p>
          <a:p>
            <a:pPr algn="just">
              <a:lnSpc>
                <a:spcPts val="3079"/>
              </a:lnSpc>
            </a:pPr>
            <a:r>
              <a:rPr lang="en-US" sz="2199">
                <a:solidFill>
                  <a:srgbClr val="414042"/>
                </a:solidFill>
                <a:latin typeface="Open Sans"/>
                <a:ea typeface="Open Sans"/>
                <a:cs typeface="Open Sans"/>
                <a:sym typeface="Open Sans"/>
              </a:rPr>
              <a:t>Gili will use the AI chatbot to ask questions about stock performance and get safe investment recommendations. She values educational resources and the ability to customize her goals without feeling overwhelmed.</a:t>
            </a:r>
          </a:p>
          <a:p>
            <a:pPr algn="just">
              <a:lnSpc>
                <a:spcPts val="3079"/>
              </a:lnSpc>
            </a:pPr>
          </a:p>
          <a:p>
            <a:pPr algn="just">
              <a:lnSpc>
                <a:spcPts val="3079"/>
              </a:lnSpc>
            </a:pPr>
          </a:p>
        </p:txBody>
      </p:sp>
      <p:grpSp>
        <p:nvGrpSpPr>
          <p:cNvPr name="Group 13" id="13"/>
          <p:cNvGrpSpPr/>
          <p:nvPr/>
        </p:nvGrpSpPr>
        <p:grpSpPr>
          <a:xfrm rot="0">
            <a:off x="15644944" y="419837"/>
            <a:ext cx="2354215" cy="2354205"/>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39204" r="0" b="-10795"/>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385926" cy="4894807"/>
            <a:chOff x="0" y="0"/>
            <a:chExt cx="1945265" cy="1289167"/>
          </a:xfrm>
        </p:grpSpPr>
        <p:sp>
          <p:nvSpPr>
            <p:cNvPr name="Freeform 3" id="3"/>
            <p:cNvSpPr/>
            <p:nvPr/>
          </p:nvSpPr>
          <p:spPr>
            <a:xfrm flipH="false" flipV="false" rot="0">
              <a:off x="0" y="0"/>
              <a:ext cx="1945265" cy="1289167"/>
            </a:xfrm>
            <a:custGeom>
              <a:avLst/>
              <a:gdLst/>
              <a:ahLst/>
              <a:cxnLst/>
              <a:rect r="r" b="b" t="t" l="l"/>
              <a:pathLst>
                <a:path h="1289167" w="1945265">
                  <a:moveTo>
                    <a:pt x="0" y="0"/>
                  </a:moveTo>
                  <a:lnTo>
                    <a:pt x="1945265" y="0"/>
                  </a:lnTo>
                  <a:lnTo>
                    <a:pt x="1945265" y="1289167"/>
                  </a:lnTo>
                  <a:lnTo>
                    <a:pt x="0" y="1289167"/>
                  </a:lnTo>
                  <a:close/>
                </a:path>
              </a:pathLst>
            </a:custGeom>
            <a:solidFill>
              <a:srgbClr val="00B0DB"/>
            </a:solidFill>
          </p:spPr>
        </p:sp>
        <p:sp>
          <p:nvSpPr>
            <p:cNvPr name="TextBox 4" id="4"/>
            <p:cNvSpPr txBox="true"/>
            <p:nvPr/>
          </p:nvSpPr>
          <p:spPr>
            <a:xfrm>
              <a:off x="0" y="-38100"/>
              <a:ext cx="1945265" cy="13272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61376" y="364620"/>
            <a:ext cx="6863173" cy="3232153"/>
          </a:xfrm>
          <a:prstGeom prst="rect">
            <a:avLst/>
          </a:prstGeom>
        </p:spPr>
        <p:txBody>
          <a:bodyPr anchor="t" rtlCol="false" tIns="0" lIns="0" bIns="0" rIns="0">
            <a:spAutoFit/>
          </a:bodyPr>
          <a:lstStyle/>
          <a:p>
            <a:pPr algn="l">
              <a:lnSpc>
                <a:spcPts val="8250"/>
              </a:lnSpc>
            </a:pPr>
            <a:r>
              <a:rPr lang="en-US" sz="7500" b="true">
                <a:solidFill>
                  <a:srgbClr val="FFFFFF"/>
                </a:solidFill>
                <a:latin typeface="DM Sans Bold"/>
                <a:ea typeface="DM Sans Bold"/>
                <a:cs typeface="DM Sans Bold"/>
                <a:sym typeface="DM Sans Bold"/>
              </a:rPr>
              <a:t>Survey Results and Insights</a:t>
            </a:r>
          </a:p>
          <a:p>
            <a:pPr algn="l">
              <a:lnSpc>
                <a:spcPts val="8800"/>
              </a:lnSpc>
            </a:pPr>
          </a:p>
        </p:txBody>
      </p:sp>
      <p:grpSp>
        <p:nvGrpSpPr>
          <p:cNvPr name="Group 6" id="6"/>
          <p:cNvGrpSpPr/>
          <p:nvPr/>
        </p:nvGrpSpPr>
        <p:grpSpPr>
          <a:xfrm rot="0">
            <a:off x="0" y="9653082"/>
            <a:ext cx="18288000" cy="633918"/>
            <a:chOff x="0" y="0"/>
            <a:chExt cx="4816593" cy="166958"/>
          </a:xfrm>
        </p:grpSpPr>
        <p:sp>
          <p:nvSpPr>
            <p:cNvPr name="Freeform 7" id="7"/>
            <p:cNvSpPr/>
            <p:nvPr/>
          </p:nvSpPr>
          <p:spPr>
            <a:xfrm flipH="false" flipV="false" rot="0">
              <a:off x="0" y="0"/>
              <a:ext cx="4816592" cy="166958"/>
            </a:xfrm>
            <a:custGeom>
              <a:avLst/>
              <a:gdLst/>
              <a:ahLst/>
              <a:cxnLst/>
              <a:rect r="r" b="b" t="t" l="l"/>
              <a:pathLst>
                <a:path h="166958" w="4816592">
                  <a:moveTo>
                    <a:pt x="0" y="0"/>
                  </a:moveTo>
                  <a:lnTo>
                    <a:pt x="4816592" y="0"/>
                  </a:lnTo>
                  <a:lnTo>
                    <a:pt x="4816592" y="166958"/>
                  </a:lnTo>
                  <a:lnTo>
                    <a:pt x="0" y="166958"/>
                  </a:lnTo>
                  <a:close/>
                </a:path>
              </a:pathLst>
            </a:custGeom>
            <a:solidFill>
              <a:srgbClr val="00B0DB"/>
            </a:solidFill>
          </p:spPr>
        </p:sp>
        <p:sp>
          <p:nvSpPr>
            <p:cNvPr name="TextBox 8" id="8"/>
            <p:cNvSpPr txBox="true"/>
            <p:nvPr/>
          </p:nvSpPr>
          <p:spPr>
            <a:xfrm>
              <a:off x="0" y="-38100"/>
              <a:ext cx="4816593" cy="205058"/>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3500" y="2687520"/>
            <a:ext cx="7392926"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261376" y="2820882"/>
            <a:ext cx="6863173" cy="866775"/>
          </a:xfrm>
          <a:prstGeom prst="rect">
            <a:avLst/>
          </a:prstGeom>
        </p:spPr>
        <p:txBody>
          <a:bodyPr anchor="t" rtlCol="false" tIns="0" lIns="0" bIns="0" rIns="0">
            <a:spAutoFit/>
          </a:bodyPr>
          <a:lstStyle/>
          <a:p>
            <a:pPr algn="l">
              <a:lnSpc>
                <a:spcPts val="6600"/>
              </a:lnSpc>
            </a:pPr>
            <a:r>
              <a:rPr lang="en-US" sz="6000" b="true">
                <a:solidFill>
                  <a:srgbClr val="FFFFFF"/>
                </a:solidFill>
                <a:latin typeface="DM Sans Bold"/>
                <a:ea typeface="DM Sans Bold"/>
                <a:cs typeface="DM Sans Bold"/>
                <a:sym typeface="DM Sans Bold"/>
              </a:rPr>
              <a:t>Personas</a:t>
            </a:r>
          </a:p>
        </p:txBody>
      </p:sp>
      <p:sp>
        <p:nvSpPr>
          <p:cNvPr name="TextBox 11" id="11"/>
          <p:cNvSpPr txBox="true"/>
          <p:nvPr/>
        </p:nvSpPr>
        <p:spPr>
          <a:xfrm rot="0">
            <a:off x="7547092" y="-111976"/>
            <a:ext cx="1020069" cy="796926"/>
          </a:xfrm>
          <a:prstGeom prst="rect">
            <a:avLst/>
          </a:prstGeom>
        </p:spPr>
        <p:txBody>
          <a:bodyPr anchor="t" rtlCol="false" tIns="0" lIns="0" bIns="0" rIns="0">
            <a:spAutoFit/>
          </a:bodyPr>
          <a:lstStyle/>
          <a:p>
            <a:pPr algn="l">
              <a:lnSpc>
                <a:spcPts val="6999"/>
              </a:lnSpc>
            </a:pPr>
            <a:r>
              <a:rPr lang="en-US" sz="3499" b="true">
                <a:solidFill>
                  <a:srgbClr val="40B0DB"/>
                </a:solidFill>
                <a:latin typeface="DM Sans Bold"/>
                <a:ea typeface="DM Sans Bold"/>
                <a:cs typeface="DM Sans Bold"/>
                <a:sym typeface="DM Sans Bold"/>
              </a:rPr>
              <a:t>02</a:t>
            </a:r>
          </a:p>
        </p:txBody>
      </p:sp>
      <p:sp>
        <p:nvSpPr>
          <p:cNvPr name="TextBox 12" id="12"/>
          <p:cNvSpPr txBox="true"/>
          <p:nvPr/>
        </p:nvSpPr>
        <p:spPr>
          <a:xfrm rot="0">
            <a:off x="7471852" y="1813877"/>
            <a:ext cx="10380349" cy="7011670"/>
          </a:xfrm>
          <a:prstGeom prst="rect">
            <a:avLst/>
          </a:prstGeom>
        </p:spPr>
        <p:txBody>
          <a:bodyPr anchor="t" rtlCol="false" tIns="0" lIns="0" bIns="0" rIns="0">
            <a:spAutoFit/>
          </a:bodyPr>
          <a:lstStyle/>
          <a:p>
            <a:pPr algn="just">
              <a:lnSpc>
                <a:spcPts val="3079"/>
              </a:lnSpc>
            </a:pPr>
            <a:r>
              <a:rPr lang="en-US" sz="2199" b="true">
                <a:solidFill>
                  <a:srgbClr val="414042"/>
                </a:solidFill>
                <a:latin typeface="Open Sans Bold"/>
                <a:ea typeface="Open Sans Bold"/>
                <a:cs typeface="Open Sans Bold"/>
                <a:sym typeface="Open Sans Bold"/>
              </a:rPr>
              <a:t>Persona 2: Israel, The Seasoned Investor</a:t>
            </a:r>
          </a:p>
          <a:p>
            <a:pPr algn="just">
              <a:lnSpc>
                <a:spcPts val="3079"/>
              </a:lnSpc>
            </a:pPr>
            <a:r>
              <a:rPr lang="en-US" sz="2199">
                <a:solidFill>
                  <a:srgbClr val="414042"/>
                </a:solidFill>
                <a:latin typeface="Open Sans"/>
                <a:ea typeface="Open Sans"/>
                <a:cs typeface="Open Sans"/>
                <a:sym typeface="Open Sans"/>
              </a:rPr>
              <a:t>        •      Age: 45</a:t>
            </a:r>
          </a:p>
          <a:p>
            <a:pPr algn="just">
              <a:lnSpc>
                <a:spcPts val="3079"/>
              </a:lnSpc>
            </a:pPr>
            <a:r>
              <a:rPr lang="en-US" sz="2199">
                <a:solidFill>
                  <a:srgbClr val="414042"/>
                </a:solidFill>
                <a:latin typeface="Open Sans"/>
                <a:ea typeface="Open Sans"/>
                <a:cs typeface="Open Sans"/>
                <a:sym typeface="Open Sans"/>
              </a:rPr>
              <a:t>        •      Occupation: IT Consultant</a:t>
            </a:r>
          </a:p>
          <a:p>
            <a:pPr algn="just">
              <a:lnSpc>
                <a:spcPts val="3079"/>
              </a:lnSpc>
            </a:pPr>
            <a:r>
              <a:rPr lang="en-US" sz="2199">
                <a:solidFill>
                  <a:srgbClr val="414042"/>
                </a:solidFill>
                <a:latin typeface="Open Sans"/>
                <a:ea typeface="Open Sans"/>
                <a:cs typeface="Open Sans"/>
                <a:sym typeface="Open Sans"/>
              </a:rPr>
              <a:t>        •      Income: $150,000 per year</a:t>
            </a:r>
          </a:p>
          <a:p>
            <a:pPr algn="just">
              <a:lnSpc>
                <a:spcPts val="3079"/>
              </a:lnSpc>
            </a:pPr>
            <a:r>
              <a:rPr lang="en-US" sz="2199">
                <a:solidFill>
                  <a:srgbClr val="414042"/>
                </a:solidFill>
                <a:latin typeface="Open Sans"/>
                <a:ea typeface="Open Sans"/>
                <a:cs typeface="Open Sans"/>
                <a:sym typeface="Open Sans"/>
              </a:rPr>
              <a:t>        •      Investment Experience: Advanced (10+ years)</a:t>
            </a:r>
          </a:p>
          <a:p>
            <a:pPr algn="just">
              <a:lnSpc>
                <a:spcPts val="3079"/>
              </a:lnSpc>
            </a:pPr>
            <a:r>
              <a:rPr lang="en-US" sz="2199">
                <a:solidFill>
                  <a:srgbClr val="414042"/>
                </a:solidFill>
                <a:latin typeface="Open Sans"/>
                <a:ea typeface="Open Sans"/>
                <a:cs typeface="Open Sans"/>
                <a:sym typeface="Open Sans"/>
              </a:rPr>
              <a:t>        •      Financial Goals:Maximize return of investment</a:t>
            </a:r>
          </a:p>
          <a:p>
            <a:pPr algn="just">
              <a:lnSpc>
                <a:spcPts val="3079"/>
              </a:lnSpc>
            </a:pPr>
            <a:r>
              <a:rPr lang="en-US" sz="2199">
                <a:solidFill>
                  <a:srgbClr val="414042"/>
                </a:solidFill>
                <a:latin typeface="Open Sans"/>
                <a:ea typeface="Open Sans"/>
                <a:cs typeface="Open Sans"/>
                <a:sym typeface="Open Sans"/>
              </a:rPr>
              <a:t>        •      Risk Tolerance: high</a:t>
            </a:r>
          </a:p>
          <a:p>
            <a:pPr algn="just">
              <a:lnSpc>
                <a:spcPts val="3079"/>
              </a:lnSpc>
            </a:pPr>
            <a:r>
              <a:rPr lang="en-US" sz="2199" b="true">
                <a:solidFill>
                  <a:srgbClr val="414042"/>
                </a:solidFill>
                <a:latin typeface="Open Sans Bold"/>
                <a:ea typeface="Open Sans Bold"/>
                <a:cs typeface="Open Sans Bold"/>
                <a:sym typeface="Open Sans Bold"/>
              </a:rPr>
              <a:t>Needs:</a:t>
            </a:r>
          </a:p>
          <a:p>
            <a:pPr algn="just">
              <a:lnSpc>
                <a:spcPts val="3079"/>
              </a:lnSpc>
            </a:pPr>
            <a:r>
              <a:rPr lang="en-US" sz="2199">
                <a:solidFill>
                  <a:srgbClr val="414042"/>
                </a:solidFill>
                <a:latin typeface="Open Sans"/>
                <a:ea typeface="Open Sans"/>
                <a:cs typeface="Open Sans"/>
                <a:sym typeface="Open Sans"/>
              </a:rPr>
              <a:t>        •      Advanced tools for real-time data analysis</a:t>
            </a:r>
          </a:p>
          <a:p>
            <a:pPr algn="just">
              <a:lnSpc>
                <a:spcPts val="3079"/>
              </a:lnSpc>
            </a:pPr>
            <a:r>
              <a:rPr lang="en-US" sz="2199">
                <a:solidFill>
                  <a:srgbClr val="414042"/>
                </a:solidFill>
                <a:latin typeface="Open Sans"/>
                <a:ea typeface="Open Sans"/>
                <a:cs typeface="Open Sans"/>
                <a:sym typeface="Open Sans"/>
              </a:rPr>
              <a:t>        •      Customizable AI recommendations</a:t>
            </a:r>
          </a:p>
          <a:p>
            <a:pPr algn="just">
              <a:lnSpc>
                <a:spcPts val="3079"/>
              </a:lnSpc>
            </a:pPr>
            <a:r>
              <a:rPr lang="en-US" sz="2199">
                <a:solidFill>
                  <a:srgbClr val="414042"/>
                </a:solidFill>
                <a:latin typeface="Open Sans"/>
                <a:ea typeface="Open Sans"/>
                <a:cs typeface="Open Sans"/>
                <a:sym typeface="Open Sans"/>
              </a:rPr>
              <a:t>        •      Insights into market trends and predictive analytics</a:t>
            </a:r>
          </a:p>
          <a:p>
            <a:pPr algn="just">
              <a:lnSpc>
                <a:spcPts val="3079"/>
              </a:lnSpc>
            </a:pPr>
            <a:r>
              <a:rPr lang="en-US" sz="2199" b="true">
                <a:solidFill>
                  <a:srgbClr val="414042"/>
                </a:solidFill>
                <a:latin typeface="Open Sans Bold"/>
                <a:ea typeface="Open Sans Bold"/>
                <a:cs typeface="Open Sans Bold"/>
                <a:sym typeface="Open Sans Bold"/>
              </a:rPr>
              <a:t>Interaction with the Platform:</a:t>
            </a:r>
          </a:p>
          <a:p>
            <a:pPr algn="just">
              <a:lnSpc>
                <a:spcPts val="3079"/>
              </a:lnSpc>
            </a:pPr>
            <a:r>
              <a:rPr lang="en-US" sz="2199">
                <a:solidFill>
                  <a:srgbClr val="414042"/>
                </a:solidFill>
                <a:latin typeface="Open Sans"/>
                <a:ea typeface="Open Sans"/>
                <a:cs typeface="Open Sans"/>
                <a:sym typeface="Open Sans"/>
              </a:rPr>
              <a:t>Israel will leverage real-time data tools and AI recommendations to supplement his research. He values the ability to customize advice to match his aggressive strategy and seeks predictive models for quick, high-return trades.</a:t>
            </a:r>
          </a:p>
          <a:p>
            <a:pPr algn="just">
              <a:lnSpc>
                <a:spcPts val="3079"/>
              </a:lnSpc>
            </a:pPr>
          </a:p>
          <a:p>
            <a:pPr algn="just">
              <a:lnSpc>
                <a:spcPts val="3079"/>
              </a:lnSpc>
            </a:pPr>
          </a:p>
          <a:p>
            <a:pPr algn="just">
              <a:lnSpc>
                <a:spcPts val="3079"/>
              </a:lnSpc>
            </a:pPr>
          </a:p>
        </p:txBody>
      </p:sp>
      <p:grpSp>
        <p:nvGrpSpPr>
          <p:cNvPr name="Group 13" id="13"/>
          <p:cNvGrpSpPr/>
          <p:nvPr/>
        </p:nvGrpSpPr>
        <p:grpSpPr>
          <a:xfrm rot="0">
            <a:off x="15644944" y="419837"/>
            <a:ext cx="2354215" cy="2354205"/>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name="Group 15" id="15"/>
          <p:cNvGrpSpPr/>
          <p:nvPr/>
        </p:nvGrpSpPr>
        <p:grpSpPr>
          <a:xfrm rot="0">
            <a:off x="15644944" y="419051"/>
            <a:ext cx="2354215" cy="2354205"/>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7122" t="-44818" r="0" b="-45692"/>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385926" cy="4894807"/>
            <a:chOff x="0" y="0"/>
            <a:chExt cx="1945265" cy="1289167"/>
          </a:xfrm>
        </p:grpSpPr>
        <p:sp>
          <p:nvSpPr>
            <p:cNvPr name="Freeform 3" id="3"/>
            <p:cNvSpPr/>
            <p:nvPr/>
          </p:nvSpPr>
          <p:spPr>
            <a:xfrm flipH="false" flipV="false" rot="0">
              <a:off x="0" y="0"/>
              <a:ext cx="1945265" cy="1289167"/>
            </a:xfrm>
            <a:custGeom>
              <a:avLst/>
              <a:gdLst/>
              <a:ahLst/>
              <a:cxnLst/>
              <a:rect r="r" b="b" t="t" l="l"/>
              <a:pathLst>
                <a:path h="1289167" w="1945265">
                  <a:moveTo>
                    <a:pt x="0" y="0"/>
                  </a:moveTo>
                  <a:lnTo>
                    <a:pt x="1945265" y="0"/>
                  </a:lnTo>
                  <a:lnTo>
                    <a:pt x="1945265" y="1289167"/>
                  </a:lnTo>
                  <a:lnTo>
                    <a:pt x="0" y="1289167"/>
                  </a:lnTo>
                  <a:close/>
                </a:path>
              </a:pathLst>
            </a:custGeom>
            <a:solidFill>
              <a:srgbClr val="00B0DB"/>
            </a:solidFill>
          </p:spPr>
        </p:sp>
        <p:sp>
          <p:nvSpPr>
            <p:cNvPr name="TextBox 4" id="4"/>
            <p:cNvSpPr txBox="true"/>
            <p:nvPr/>
          </p:nvSpPr>
          <p:spPr>
            <a:xfrm>
              <a:off x="0" y="-38100"/>
              <a:ext cx="1945265" cy="13272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61376" y="364620"/>
            <a:ext cx="6863173" cy="3232153"/>
          </a:xfrm>
          <a:prstGeom prst="rect">
            <a:avLst/>
          </a:prstGeom>
        </p:spPr>
        <p:txBody>
          <a:bodyPr anchor="t" rtlCol="false" tIns="0" lIns="0" bIns="0" rIns="0">
            <a:spAutoFit/>
          </a:bodyPr>
          <a:lstStyle/>
          <a:p>
            <a:pPr algn="l">
              <a:lnSpc>
                <a:spcPts val="8250"/>
              </a:lnSpc>
            </a:pPr>
            <a:r>
              <a:rPr lang="en-US" sz="7500" b="true">
                <a:solidFill>
                  <a:srgbClr val="FFFFFF"/>
                </a:solidFill>
                <a:latin typeface="DM Sans Bold"/>
                <a:ea typeface="DM Sans Bold"/>
                <a:cs typeface="DM Sans Bold"/>
                <a:sym typeface="DM Sans Bold"/>
              </a:rPr>
              <a:t>Survey Results and Insights</a:t>
            </a:r>
          </a:p>
          <a:p>
            <a:pPr algn="l">
              <a:lnSpc>
                <a:spcPts val="8800"/>
              </a:lnSpc>
            </a:pPr>
          </a:p>
        </p:txBody>
      </p:sp>
      <p:grpSp>
        <p:nvGrpSpPr>
          <p:cNvPr name="Group 6" id="6"/>
          <p:cNvGrpSpPr/>
          <p:nvPr/>
        </p:nvGrpSpPr>
        <p:grpSpPr>
          <a:xfrm rot="0">
            <a:off x="0" y="9653082"/>
            <a:ext cx="18288000" cy="633918"/>
            <a:chOff x="0" y="0"/>
            <a:chExt cx="4816593" cy="166958"/>
          </a:xfrm>
        </p:grpSpPr>
        <p:sp>
          <p:nvSpPr>
            <p:cNvPr name="Freeform 7" id="7"/>
            <p:cNvSpPr/>
            <p:nvPr/>
          </p:nvSpPr>
          <p:spPr>
            <a:xfrm flipH="false" flipV="false" rot="0">
              <a:off x="0" y="0"/>
              <a:ext cx="4816592" cy="166958"/>
            </a:xfrm>
            <a:custGeom>
              <a:avLst/>
              <a:gdLst/>
              <a:ahLst/>
              <a:cxnLst/>
              <a:rect r="r" b="b" t="t" l="l"/>
              <a:pathLst>
                <a:path h="166958" w="4816592">
                  <a:moveTo>
                    <a:pt x="0" y="0"/>
                  </a:moveTo>
                  <a:lnTo>
                    <a:pt x="4816592" y="0"/>
                  </a:lnTo>
                  <a:lnTo>
                    <a:pt x="4816592" y="166958"/>
                  </a:lnTo>
                  <a:lnTo>
                    <a:pt x="0" y="166958"/>
                  </a:lnTo>
                  <a:close/>
                </a:path>
              </a:pathLst>
            </a:custGeom>
            <a:solidFill>
              <a:srgbClr val="00B0DB"/>
            </a:solidFill>
          </p:spPr>
        </p:sp>
        <p:sp>
          <p:nvSpPr>
            <p:cNvPr name="TextBox 8" id="8"/>
            <p:cNvSpPr txBox="true"/>
            <p:nvPr/>
          </p:nvSpPr>
          <p:spPr>
            <a:xfrm>
              <a:off x="0" y="-38100"/>
              <a:ext cx="4816593" cy="205058"/>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3500" y="2687520"/>
            <a:ext cx="7392926"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261376" y="2820882"/>
            <a:ext cx="6863173" cy="866775"/>
          </a:xfrm>
          <a:prstGeom prst="rect">
            <a:avLst/>
          </a:prstGeom>
        </p:spPr>
        <p:txBody>
          <a:bodyPr anchor="t" rtlCol="false" tIns="0" lIns="0" bIns="0" rIns="0">
            <a:spAutoFit/>
          </a:bodyPr>
          <a:lstStyle/>
          <a:p>
            <a:pPr algn="l">
              <a:lnSpc>
                <a:spcPts val="6600"/>
              </a:lnSpc>
            </a:pPr>
            <a:r>
              <a:rPr lang="en-US" sz="6000" b="true">
                <a:solidFill>
                  <a:srgbClr val="FFFFFF"/>
                </a:solidFill>
                <a:latin typeface="DM Sans Bold"/>
                <a:ea typeface="DM Sans Bold"/>
                <a:cs typeface="DM Sans Bold"/>
                <a:sym typeface="DM Sans Bold"/>
              </a:rPr>
              <a:t>Personas</a:t>
            </a:r>
          </a:p>
        </p:txBody>
      </p:sp>
      <p:sp>
        <p:nvSpPr>
          <p:cNvPr name="TextBox 11" id="11"/>
          <p:cNvSpPr txBox="true"/>
          <p:nvPr/>
        </p:nvSpPr>
        <p:spPr>
          <a:xfrm rot="0">
            <a:off x="7547092" y="-111976"/>
            <a:ext cx="1020069" cy="796926"/>
          </a:xfrm>
          <a:prstGeom prst="rect">
            <a:avLst/>
          </a:prstGeom>
        </p:spPr>
        <p:txBody>
          <a:bodyPr anchor="t" rtlCol="false" tIns="0" lIns="0" bIns="0" rIns="0">
            <a:spAutoFit/>
          </a:bodyPr>
          <a:lstStyle/>
          <a:p>
            <a:pPr algn="l">
              <a:lnSpc>
                <a:spcPts val="6999"/>
              </a:lnSpc>
            </a:pPr>
            <a:r>
              <a:rPr lang="en-US" sz="3499" b="true">
                <a:solidFill>
                  <a:srgbClr val="40B0DB"/>
                </a:solidFill>
                <a:latin typeface="DM Sans Bold"/>
                <a:ea typeface="DM Sans Bold"/>
                <a:cs typeface="DM Sans Bold"/>
                <a:sym typeface="DM Sans Bold"/>
              </a:rPr>
              <a:t>03</a:t>
            </a:r>
          </a:p>
        </p:txBody>
      </p:sp>
      <p:sp>
        <p:nvSpPr>
          <p:cNvPr name="TextBox 12" id="12"/>
          <p:cNvSpPr txBox="true"/>
          <p:nvPr/>
        </p:nvSpPr>
        <p:spPr>
          <a:xfrm rot="0">
            <a:off x="7471852" y="1813877"/>
            <a:ext cx="9979070" cy="7402195"/>
          </a:xfrm>
          <a:prstGeom prst="rect">
            <a:avLst/>
          </a:prstGeom>
        </p:spPr>
        <p:txBody>
          <a:bodyPr anchor="t" rtlCol="false" tIns="0" lIns="0" bIns="0" rIns="0">
            <a:spAutoFit/>
          </a:bodyPr>
          <a:lstStyle/>
          <a:p>
            <a:pPr algn="just">
              <a:lnSpc>
                <a:spcPts val="3079"/>
              </a:lnSpc>
            </a:pPr>
            <a:r>
              <a:rPr lang="en-US" sz="2199" b="true">
                <a:solidFill>
                  <a:srgbClr val="414042"/>
                </a:solidFill>
                <a:latin typeface="Open Sans Bold"/>
                <a:ea typeface="Open Sans Bold"/>
                <a:cs typeface="Open Sans Bold"/>
                <a:sym typeface="Open Sans Bold"/>
              </a:rPr>
              <a:t>Persona 3: Sara, The Retiree</a:t>
            </a:r>
          </a:p>
          <a:p>
            <a:pPr algn="just">
              <a:lnSpc>
                <a:spcPts val="3079"/>
              </a:lnSpc>
            </a:pPr>
            <a:r>
              <a:rPr lang="en-US" sz="2199">
                <a:solidFill>
                  <a:srgbClr val="414042"/>
                </a:solidFill>
                <a:latin typeface="Open Sans"/>
                <a:ea typeface="Open Sans"/>
                <a:cs typeface="Open Sans"/>
                <a:sym typeface="Open Sans"/>
              </a:rPr>
              <a:t>        •      Age: 62</a:t>
            </a:r>
          </a:p>
          <a:p>
            <a:pPr algn="just">
              <a:lnSpc>
                <a:spcPts val="3079"/>
              </a:lnSpc>
            </a:pPr>
            <a:r>
              <a:rPr lang="en-US" sz="2199">
                <a:solidFill>
                  <a:srgbClr val="414042"/>
                </a:solidFill>
                <a:latin typeface="Open Sans"/>
                <a:ea typeface="Open Sans"/>
                <a:cs typeface="Open Sans"/>
                <a:sym typeface="Open Sans"/>
              </a:rPr>
              <a:t>        •      Occupation: Retired School Teacher</a:t>
            </a:r>
          </a:p>
          <a:p>
            <a:pPr algn="just">
              <a:lnSpc>
                <a:spcPts val="3079"/>
              </a:lnSpc>
            </a:pPr>
            <a:r>
              <a:rPr lang="en-US" sz="2199">
                <a:solidFill>
                  <a:srgbClr val="414042"/>
                </a:solidFill>
                <a:latin typeface="Open Sans"/>
                <a:ea typeface="Open Sans"/>
                <a:cs typeface="Open Sans"/>
                <a:sym typeface="Open Sans"/>
              </a:rPr>
              <a:t>        •      Income: $50,000/year (pension and savings)</a:t>
            </a:r>
          </a:p>
          <a:p>
            <a:pPr algn="just">
              <a:lnSpc>
                <a:spcPts val="3079"/>
              </a:lnSpc>
            </a:pPr>
            <a:r>
              <a:rPr lang="en-US" sz="2199">
                <a:solidFill>
                  <a:srgbClr val="414042"/>
                </a:solidFill>
                <a:latin typeface="Open Sans"/>
                <a:ea typeface="Open Sans"/>
                <a:cs typeface="Open Sans"/>
                <a:sym typeface="Open Sans"/>
              </a:rPr>
              <a:t>        •      Investment Experience: Intermediate (3-5 years)</a:t>
            </a:r>
          </a:p>
          <a:p>
            <a:pPr algn="just">
              <a:lnSpc>
                <a:spcPts val="3079"/>
              </a:lnSpc>
            </a:pPr>
            <a:r>
              <a:rPr lang="en-US" sz="2199">
                <a:solidFill>
                  <a:srgbClr val="414042"/>
                </a:solidFill>
                <a:latin typeface="Open Sans"/>
                <a:ea typeface="Open Sans"/>
                <a:cs typeface="Open Sans"/>
                <a:sym typeface="Open Sans"/>
              </a:rPr>
              <a:t>        •      Financial Goals: Financial security</a:t>
            </a:r>
          </a:p>
          <a:p>
            <a:pPr algn="just">
              <a:lnSpc>
                <a:spcPts val="3079"/>
              </a:lnSpc>
            </a:pPr>
            <a:r>
              <a:rPr lang="en-US" sz="2199">
                <a:solidFill>
                  <a:srgbClr val="414042"/>
                </a:solidFill>
                <a:latin typeface="Open Sans"/>
                <a:ea typeface="Open Sans"/>
                <a:cs typeface="Open Sans"/>
                <a:sym typeface="Open Sans"/>
              </a:rPr>
              <a:t>        •      Risk Tolerance: Low</a:t>
            </a:r>
          </a:p>
          <a:p>
            <a:pPr algn="just">
              <a:lnSpc>
                <a:spcPts val="3079"/>
              </a:lnSpc>
            </a:pPr>
            <a:r>
              <a:rPr lang="en-US" sz="2199" b="true">
                <a:solidFill>
                  <a:srgbClr val="414042"/>
                </a:solidFill>
                <a:latin typeface="Open Sans Bold"/>
                <a:ea typeface="Open Sans Bold"/>
                <a:cs typeface="Open Sans Bold"/>
                <a:sym typeface="Open Sans Bold"/>
              </a:rPr>
              <a:t>Needs:</a:t>
            </a:r>
          </a:p>
          <a:p>
            <a:pPr algn="just">
              <a:lnSpc>
                <a:spcPts val="3079"/>
              </a:lnSpc>
            </a:pPr>
            <a:r>
              <a:rPr lang="en-US" sz="2199">
                <a:solidFill>
                  <a:srgbClr val="414042"/>
                </a:solidFill>
                <a:latin typeface="Open Sans"/>
                <a:ea typeface="Open Sans"/>
                <a:cs typeface="Open Sans"/>
                <a:sym typeface="Open Sans"/>
              </a:rPr>
              <a:t>        •      Low-risk investment recommendations</a:t>
            </a:r>
          </a:p>
          <a:p>
            <a:pPr algn="just">
              <a:lnSpc>
                <a:spcPts val="3079"/>
              </a:lnSpc>
            </a:pPr>
            <a:r>
              <a:rPr lang="en-US" sz="2199">
                <a:solidFill>
                  <a:srgbClr val="414042"/>
                </a:solidFill>
                <a:latin typeface="Open Sans"/>
                <a:ea typeface="Open Sans"/>
                <a:cs typeface="Open Sans"/>
                <a:sym typeface="Open Sans"/>
              </a:rPr>
              <a:t>        •      Clear explanations of investment performance</a:t>
            </a:r>
          </a:p>
          <a:p>
            <a:pPr algn="just">
              <a:lnSpc>
                <a:spcPts val="3079"/>
              </a:lnSpc>
            </a:pPr>
            <a:r>
              <a:rPr lang="en-US" sz="2199">
                <a:solidFill>
                  <a:srgbClr val="414042"/>
                </a:solidFill>
                <a:latin typeface="Open Sans"/>
                <a:ea typeface="Open Sans"/>
                <a:cs typeface="Open Sans"/>
                <a:sym typeface="Open Sans"/>
              </a:rPr>
              <a:t>        •      Automated portfolio management with periodic updates</a:t>
            </a:r>
          </a:p>
          <a:p>
            <a:pPr algn="just">
              <a:lnSpc>
                <a:spcPts val="3079"/>
              </a:lnSpc>
            </a:pPr>
            <a:r>
              <a:rPr lang="en-US" sz="2199" b="true">
                <a:solidFill>
                  <a:srgbClr val="414042"/>
                </a:solidFill>
                <a:latin typeface="Open Sans Bold"/>
                <a:ea typeface="Open Sans Bold"/>
                <a:cs typeface="Open Sans Bold"/>
                <a:sym typeface="Open Sans Bold"/>
              </a:rPr>
              <a:t>Interaction with the Platform:</a:t>
            </a:r>
          </a:p>
          <a:p>
            <a:pPr algn="just">
              <a:lnSpc>
                <a:spcPts val="3079"/>
              </a:lnSpc>
            </a:pPr>
            <a:r>
              <a:rPr lang="en-US" sz="2199">
                <a:solidFill>
                  <a:srgbClr val="414042"/>
                </a:solidFill>
                <a:latin typeface="Open Sans"/>
                <a:ea typeface="Open Sans"/>
                <a:cs typeface="Open Sans"/>
                <a:sym typeface="Open Sans"/>
              </a:rPr>
              <a:t>Sara will use the platform’s automated portfolio management for safe, low-volatility investments. She prefers minimal interaction but appreciates regular, easy-to-understand updates via email. Security is her top priority, ensuring her investments are protected.</a:t>
            </a:r>
          </a:p>
          <a:p>
            <a:pPr algn="just">
              <a:lnSpc>
                <a:spcPts val="3079"/>
              </a:lnSpc>
            </a:pPr>
          </a:p>
          <a:p>
            <a:pPr algn="just">
              <a:lnSpc>
                <a:spcPts val="3079"/>
              </a:lnSpc>
            </a:pPr>
          </a:p>
          <a:p>
            <a:pPr algn="just">
              <a:lnSpc>
                <a:spcPts val="3079"/>
              </a:lnSpc>
            </a:pPr>
          </a:p>
        </p:txBody>
      </p:sp>
      <p:grpSp>
        <p:nvGrpSpPr>
          <p:cNvPr name="Group 13" id="13"/>
          <p:cNvGrpSpPr/>
          <p:nvPr/>
        </p:nvGrpSpPr>
        <p:grpSpPr>
          <a:xfrm rot="0">
            <a:off x="15644944" y="419837"/>
            <a:ext cx="2354215" cy="2354205"/>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name="Group 15" id="15"/>
          <p:cNvGrpSpPr/>
          <p:nvPr/>
        </p:nvGrpSpPr>
        <p:grpSpPr>
          <a:xfrm rot="0">
            <a:off x="15644944" y="419051"/>
            <a:ext cx="2354215" cy="2354205"/>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81296" t="-3977" r="-36072" b="-40845"/>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100" y="1028700"/>
            <a:ext cx="9439275" cy="4114800"/>
            <a:chOff x="0" y="0"/>
            <a:chExt cx="6345082" cy="2765969"/>
          </a:xfrm>
        </p:grpSpPr>
        <p:sp>
          <p:nvSpPr>
            <p:cNvPr name="Freeform 3" id="3"/>
            <p:cNvSpPr/>
            <p:nvPr/>
          </p:nvSpPr>
          <p:spPr>
            <a:xfrm flipH="false" flipV="false" rot="0">
              <a:off x="0" y="0"/>
              <a:ext cx="6345082" cy="2765969"/>
            </a:xfrm>
            <a:custGeom>
              <a:avLst/>
              <a:gdLst/>
              <a:ahLst/>
              <a:cxnLst/>
              <a:rect r="r" b="b" t="t" l="l"/>
              <a:pathLst>
                <a:path h="2765969" w="6345082">
                  <a:moveTo>
                    <a:pt x="0" y="0"/>
                  </a:moveTo>
                  <a:lnTo>
                    <a:pt x="6345082" y="0"/>
                  </a:lnTo>
                  <a:lnTo>
                    <a:pt x="6345082" y="2765969"/>
                  </a:lnTo>
                  <a:lnTo>
                    <a:pt x="0" y="2765969"/>
                  </a:lnTo>
                  <a:close/>
                </a:path>
              </a:pathLst>
            </a:custGeom>
            <a:solidFill>
              <a:srgbClr val="00B0DB"/>
            </a:solidFill>
          </p:spPr>
        </p:sp>
        <p:sp>
          <p:nvSpPr>
            <p:cNvPr name="TextBox 4" id="4"/>
            <p:cNvSpPr txBox="true"/>
            <p:nvPr/>
          </p:nvSpPr>
          <p:spPr>
            <a:xfrm>
              <a:off x="0" y="-38100"/>
              <a:ext cx="6345082" cy="2804069"/>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0" y="9229725"/>
            <a:ext cx="18288000" cy="0"/>
          </a:xfrm>
          <a:prstGeom prst="line">
            <a:avLst/>
          </a:prstGeom>
          <a:ln cap="flat" w="28575">
            <a:solidFill>
              <a:srgbClr val="D9D9D9"/>
            </a:solidFill>
            <a:prstDash val="solid"/>
            <a:headEnd type="none" len="sm" w="sm"/>
            <a:tailEnd type="none" len="sm" w="sm"/>
          </a:ln>
        </p:spPr>
      </p:sp>
      <p:sp>
        <p:nvSpPr>
          <p:cNvPr name="AutoShape 6" id="6"/>
          <p:cNvSpPr/>
          <p:nvPr/>
        </p:nvSpPr>
        <p:spPr>
          <a:xfrm rot="0">
            <a:off x="0" y="5143500"/>
            <a:ext cx="18288000" cy="0"/>
          </a:xfrm>
          <a:prstGeom prst="line">
            <a:avLst/>
          </a:prstGeom>
          <a:ln cap="flat" w="28575">
            <a:solidFill>
              <a:srgbClr val="D9D9D9"/>
            </a:solidFill>
            <a:prstDash val="solid"/>
            <a:headEnd type="none" len="sm" w="sm"/>
            <a:tailEnd type="none" len="sm" w="sm"/>
          </a:ln>
        </p:spPr>
      </p:sp>
      <p:sp>
        <p:nvSpPr>
          <p:cNvPr name="AutoShape 7" id="7"/>
          <p:cNvSpPr/>
          <p:nvPr/>
        </p:nvSpPr>
        <p:spPr>
          <a:xfrm rot="-5400000">
            <a:off x="5293519" y="5122069"/>
            <a:ext cx="8186738" cy="0"/>
          </a:xfrm>
          <a:prstGeom prst="line">
            <a:avLst/>
          </a:prstGeom>
          <a:ln cap="flat" w="28575">
            <a:solidFill>
              <a:srgbClr val="D9D9D9"/>
            </a:solidFill>
            <a:prstDash val="solid"/>
            <a:headEnd type="none" len="sm" w="sm"/>
            <a:tailEnd type="none" len="sm" w="sm"/>
          </a:ln>
        </p:spPr>
      </p:sp>
      <p:sp>
        <p:nvSpPr>
          <p:cNvPr name="AutoShape 8" id="8"/>
          <p:cNvSpPr/>
          <p:nvPr/>
        </p:nvSpPr>
        <p:spPr>
          <a:xfrm rot="0">
            <a:off x="9401175" y="1028700"/>
            <a:ext cx="9039225" cy="0"/>
          </a:xfrm>
          <a:prstGeom prst="line">
            <a:avLst/>
          </a:prstGeom>
          <a:ln cap="flat" w="28575">
            <a:solidFill>
              <a:srgbClr val="D9D9D9"/>
            </a:solidFill>
            <a:prstDash val="solid"/>
            <a:headEnd type="none" len="sm" w="sm"/>
            <a:tailEnd type="none" len="sm" w="sm"/>
          </a:ln>
        </p:spPr>
      </p:sp>
      <p:sp>
        <p:nvSpPr>
          <p:cNvPr name="Freeform 9" id="9"/>
          <p:cNvSpPr/>
          <p:nvPr/>
        </p:nvSpPr>
        <p:spPr>
          <a:xfrm flipH="false" flipV="false" rot="0">
            <a:off x="9479218" y="1780678"/>
            <a:ext cx="909822" cy="891626"/>
          </a:xfrm>
          <a:custGeom>
            <a:avLst/>
            <a:gdLst/>
            <a:ahLst/>
            <a:cxnLst/>
            <a:rect r="r" b="b" t="t" l="l"/>
            <a:pathLst>
              <a:path h="891626" w="909822">
                <a:moveTo>
                  <a:pt x="0" y="0"/>
                </a:moveTo>
                <a:lnTo>
                  <a:pt x="909822" y="0"/>
                </a:lnTo>
                <a:lnTo>
                  <a:pt x="909822" y="891625"/>
                </a:lnTo>
                <a:lnTo>
                  <a:pt x="0" y="891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3899" y="5994375"/>
            <a:ext cx="1203268" cy="729481"/>
          </a:xfrm>
          <a:custGeom>
            <a:avLst/>
            <a:gdLst/>
            <a:ahLst/>
            <a:cxnLst/>
            <a:rect r="r" b="b" t="t" l="l"/>
            <a:pathLst>
              <a:path h="729481" w="1203268">
                <a:moveTo>
                  <a:pt x="0" y="0"/>
                </a:moveTo>
                <a:lnTo>
                  <a:pt x="1203268" y="0"/>
                </a:lnTo>
                <a:lnTo>
                  <a:pt x="1203268" y="729481"/>
                </a:lnTo>
                <a:lnTo>
                  <a:pt x="0" y="729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479218" y="5895975"/>
            <a:ext cx="986914" cy="893606"/>
          </a:xfrm>
          <a:custGeom>
            <a:avLst/>
            <a:gdLst/>
            <a:ahLst/>
            <a:cxnLst/>
            <a:rect r="r" b="b" t="t" l="l"/>
            <a:pathLst>
              <a:path h="893606" w="986914">
                <a:moveTo>
                  <a:pt x="0" y="0"/>
                </a:moveTo>
                <a:lnTo>
                  <a:pt x="986914" y="0"/>
                </a:lnTo>
                <a:lnTo>
                  <a:pt x="986914" y="893606"/>
                </a:lnTo>
                <a:lnTo>
                  <a:pt x="0" y="893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520032" y="2562542"/>
            <a:ext cx="6452877" cy="1149350"/>
          </a:xfrm>
          <a:prstGeom prst="rect">
            <a:avLst/>
          </a:prstGeom>
        </p:spPr>
        <p:txBody>
          <a:bodyPr anchor="t" rtlCol="false" tIns="0" lIns="0" bIns="0" rIns="0">
            <a:spAutoFit/>
          </a:bodyPr>
          <a:lstStyle/>
          <a:p>
            <a:pPr algn="l">
              <a:lnSpc>
                <a:spcPts val="8800"/>
              </a:lnSpc>
            </a:pPr>
            <a:r>
              <a:rPr lang="en-US" sz="8000" b="true">
                <a:solidFill>
                  <a:srgbClr val="FFFFFF"/>
                </a:solidFill>
                <a:latin typeface="DM Sans Bold"/>
                <a:ea typeface="DM Sans Bold"/>
                <a:cs typeface="DM Sans Bold"/>
                <a:sym typeface="DM Sans Bold"/>
              </a:rPr>
              <a:t>Challenges </a:t>
            </a:r>
          </a:p>
        </p:txBody>
      </p:sp>
      <p:sp>
        <p:nvSpPr>
          <p:cNvPr name="TextBox 13" id="13"/>
          <p:cNvSpPr txBox="true"/>
          <p:nvPr/>
        </p:nvSpPr>
        <p:spPr>
          <a:xfrm rot="0">
            <a:off x="10544175" y="6244432"/>
            <a:ext cx="5368090" cy="1473200"/>
          </a:xfrm>
          <a:prstGeom prst="rect">
            <a:avLst/>
          </a:prstGeom>
        </p:spPr>
        <p:txBody>
          <a:bodyPr anchor="t" rtlCol="false" tIns="0" lIns="0" bIns="0" rIns="0">
            <a:spAutoFit/>
          </a:bodyPr>
          <a:lstStyle/>
          <a:p>
            <a:pPr algn="l">
              <a:lnSpc>
                <a:spcPts val="3849"/>
              </a:lnSpc>
            </a:pPr>
            <a:r>
              <a:rPr lang="en-US" sz="3499" b="true">
                <a:solidFill>
                  <a:srgbClr val="006EA4"/>
                </a:solidFill>
                <a:latin typeface="DM Sans Bold"/>
                <a:ea typeface="DM Sans Bold"/>
                <a:cs typeface="DM Sans Bold"/>
                <a:sym typeface="DM Sans Bold"/>
              </a:rPr>
              <a:t>Correct Use of AI Model</a:t>
            </a:r>
          </a:p>
          <a:p>
            <a:pPr algn="l">
              <a:lnSpc>
                <a:spcPts val="3849"/>
              </a:lnSpc>
            </a:pPr>
          </a:p>
          <a:p>
            <a:pPr algn="l">
              <a:lnSpc>
                <a:spcPts val="3849"/>
              </a:lnSpc>
            </a:pPr>
          </a:p>
        </p:txBody>
      </p:sp>
      <p:sp>
        <p:nvSpPr>
          <p:cNvPr name="TextBox 14" id="14"/>
          <p:cNvSpPr txBox="true"/>
          <p:nvPr/>
        </p:nvSpPr>
        <p:spPr>
          <a:xfrm rot="0">
            <a:off x="1520032" y="6252845"/>
            <a:ext cx="4829468" cy="987425"/>
          </a:xfrm>
          <a:prstGeom prst="rect">
            <a:avLst/>
          </a:prstGeom>
        </p:spPr>
        <p:txBody>
          <a:bodyPr anchor="t" rtlCol="false" tIns="0" lIns="0" bIns="0" rIns="0">
            <a:spAutoFit/>
          </a:bodyPr>
          <a:lstStyle/>
          <a:p>
            <a:pPr algn="l">
              <a:lnSpc>
                <a:spcPts val="3849"/>
              </a:lnSpc>
            </a:pPr>
            <a:r>
              <a:rPr lang="en-US" sz="3499" b="true">
                <a:solidFill>
                  <a:srgbClr val="006EA4"/>
                </a:solidFill>
                <a:latin typeface="DM Sans Bold"/>
                <a:ea typeface="DM Sans Bold"/>
                <a:cs typeface="DM Sans Bold"/>
                <a:sym typeface="DM Sans Bold"/>
              </a:rPr>
              <a:t>API Compatibility</a:t>
            </a:r>
          </a:p>
          <a:p>
            <a:pPr algn="l">
              <a:lnSpc>
                <a:spcPts val="3849"/>
              </a:lnSpc>
            </a:pPr>
          </a:p>
        </p:txBody>
      </p:sp>
      <p:sp>
        <p:nvSpPr>
          <p:cNvPr name="TextBox 15" id="15"/>
          <p:cNvSpPr txBox="true"/>
          <p:nvPr/>
        </p:nvSpPr>
        <p:spPr>
          <a:xfrm rot="0">
            <a:off x="1520032" y="7097395"/>
            <a:ext cx="6695280" cy="1653540"/>
          </a:xfrm>
          <a:prstGeom prst="rect">
            <a:avLst/>
          </a:prstGeom>
        </p:spPr>
        <p:txBody>
          <a:bodyPr anchor="t" rtlCol="false" tIns="0" lIns="0" bIns="0" rIns="0">
            <a:spAutoFit/>
          </a:bodyPr>
          <a:lstStyle/>
          <a:p>
            <a:pPr algn="just">
              <a:lnSpc>
                <a:spcPts val="3359"/>
              </a:lnSpc>
            </a:pPr>
            <a:r>
              <a:rPr lang="en-US" sz="2400">
                <a:solidFill>
                  <a:srgbClr val="414042"/>
                </a:solidFill>
                <a:latin typeface="Open Sans"/>
                <a:ea typeface="Open Sans"/>
                <a:cs typeface="Open Sans"/>
                <a:sym typeface="Open Sans"/>
              </a:rPr>
              <a:t>Maintaining compatibility with multiple APIs while ensuring system responsiveness and reliability.</a:t>
            </a:r>
          </a:p>
          <a:p>
            <a:pPr algn="just">
              <a:lnSpc>
                <a:spcPts val="3359"/>
              </a:lnSpc>
            </a:pPr>
          </a:p>
        </p:txBody>
      </p:sp>
      <p:sp>
        <p:nvSpPr>
          <p:cNvPr name="TextBox 16" id="16"/>
          <p:cNvSpPr txBox="true"/>
          <p:nvPr/>
        </p:nvSpPr>
        <p:spPr>
          <a:xfrm rot="0">
            <a:off x="10544175" y="7097395"/>
            <a:ext cx="7623239" cy="1234440"/>
          </a:xfrm>
          <a:prstGeom prst="rect">
            <a:avLst/>
          </a:prstGeom>
        </p:spPr>
        <p:txBody>
          <a:bodyPr anchor="t" rtlCol="false" tIns="0" lIns="0" bIns="0" rIns="0">
            <a:spAutoFit/>
          </a:bodyPr>
          <a:lstStyle/>
          <a:p>
            <a:pPr algn="just">
              <a:lnSpc>
                <a:spcPts val="3359"/>
              </a:lnSpc>
            </a:pPr>
            <a:r>
              <a:rPr lang="en-US" sz="2400">
                <a:solidFill>
                  <a:srgbClr val="414042"/>
                </a:solidFill>
                <a:latin typeface="Open Sans"/>
                <a:ea typeface="Open Sans"/>
                <a:cs typeface="Open Sans"/>
                <a:sym typeface="Open Sans"/>
              </a:rPr>
              <a:t>Ensuring proper usage of AI models by designing effective prompts and maintaining prompt quality to achieve accurate financial advice.</a:t>
            </a:r>
          </a:p>
        </p:txBody>
      </p:sp>
      <p:sp>
        <p:nvSpPr>
          <p:cNvPr name="TextBox 17" id="17"/>
          <p:cNvSpPr txBox="true"/>
          <p:nvPr/>
        </p:nvSpPr>
        <p:spPr>
          <a:xfrm rot="0">
            <a:off x="10544175" y="2117328"/>
            <a:ext cx="5368090" cy="987425"/>
          </a:xfrm>
          <a:prstGeom prst="rect">
            <a:avLst/>
          </a:prstGeom>
        </p:spPr>
        <p:txBody>
          <a:bodyPr anchor="t" rtlCol="false" tIns="0" lIns="0" bIns="0" rIns="0">
            <a:spAutoFit/>
          </a:bodyPr>
          <a:lstStyle/>
          <a:p>
            <a:pPr algn="l">
              <a:lnSpc>
                <a:spcPts val="3849"/>
              </a:lnSpc>
            </a:pPr>
            <a:r>
              <a:rPr lang="en-US" sz="3499" b="true">
                <a:solidFill>
                  <a:srgbClr val="006EA4"/>
                </a:solidFill>
                <a:latin typeface="DM Sans Bold"/>
                <a:ea typeface="DM Sans Bold"/>
                <a:cs typeface="DM Sans Bold"/>
                <a:sym typeface="DM Sans Bold"/>
              </a:rPr>
              <a:t>Integration Challenge</a:t>
            </a:r>
          </a:p>
          <a:p>
            <a:pPr algn="l">
              <a:lnSpc>
                <a:spcPts val="3849"/>
              </a:lnSpc>
            </a:pPr>
          </a:p>
        </p:txBody>
      </p:sp>
      <p:sp>
        <p:nvSpPr>
          <p:cNvPr name="TextBox 18" id="18"/>
          <p:cNvSpPr txBox="true"/>
          <p:nvPr/>
        </p:nvSpPr>
        <p:spPr>
          <a:xfrm rot="0">
            <a:off x="10544175" y="2739492"/>
            <a:ext cx="6620040" cy="1653540"/>
          </a:xfrm>
          <a:prstGeom prst="rect">
            <a:avLst/>
          </a:prstGeom>
        </p:spPr>
        <p:txBody>
          <a:bodyPr anchor="t" rtlCol="false" tIns="0" lIns="0" bIns="0" rIns="0">
            <a:spAutoFit/>
          </a:bodyPr>
          <a:lstStyle/>
          <a:p>
            <a:pPr algn="just">
              <a:lnSpc>
                <a:spcPts val="3359"/>
              </a:lnSpc>
            </a:pPr>
            <a:r>
              <a:rPr lang="en-US" sz="2400">
                <a:solidFill>
                  <a:srgbClr val="414042"/>
                </a:solidFill>
                <a:latin typeface="Open Sans"/>
                <a:ea typeface="Open Sans"/>
                <a:cs typeface="Open Sans"/>
                <a:sym typeface="Open Sans"/>
              </a:rPr>
              <a:t>Ensuring seamless integration with all micro services (Front-End, Back-End, DataBase and LLM model) </a:t>
            </a:r>
          </a:p>
          <a:p>
            <a:pPr algn="just">
              <a:lnSpc>
                <a:spcPts val="33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778918" cy="10287000"/>
            <a:chOff x="0" y="0"/>
            <a:chExt cx="2540189" cy="6914923"/>
          </a:xfrm>
        </p:grpSpPr>
        <p:sp>
          <p:nvSpPr>
            <p:cNvPr name="Freeform 3" id="3"/>
            <p:cNvSpPr/>
            <p:nvPr/>
          </p:nvSpPr>
          <p:spPr>
            <a:xfrm flipH="false" flipV="false" rot="0">
              <a:off x="0" y="0"/>
              <a:ext cx="2540190" cy="6914923"/>
            </a:xfrm>
            <a:custGeom>
              <a:avLst/>
              <a:gdLst/>
              <a:ahLst/>
              <a:cxnLst/>
              <a:rect r="r" b="b" t="t" l="l"/>
              <a:pathLst>
                <a:path h="6914923" w="2540190">
                  <a:moveTo>
                    <a:pt x="0" y="0"/>
                  </a:moveTo>
                  <a:lnTo>
                    <a:pt x="2540190" y="0"/>
                  </a:lnTo>
                  <a:lnTo>
                    <a:pt x="2540190" y="6914923"/>
                  </a:lnTo>
                  <a:lnTo>
                    <a:pt x="0" y="6914923"/>
                  </a:lnTo>
                  <a:close/>
                </a:path>
              </a:pathLst>
            </a:custGeom>
            <a:solidFill>
              <a:srgbClr val="00B0DB"/>
            </a:solidFill>
          </p:spPr>
        </p:sp>
        <p:sp>
          <p:nvSpPr>
            <p:cNvPr name="TextBox 4" id="4"/>
            <p:cNvSpPr txBox="true"/>
            <p:nvPr/>
          </p:nvSpPr>
          <p:spPr>
            <a:xfrm>
              <a:off x="0" y="-38100"/>
              <a:ext cx="2540189" cy="69530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755113" y="2030433"/>
            <a:ext cx="5244046" cy="3221838"/>
          </a:xfrm>
          <a:custGeom>
            <a:avLst/>
            <a:gdLst/>
            <a:ahLst/>
            <a:cxnLst/>
            <a:rect r="r" b="b" t="t" l="l"/>
            <a:pathLst>
              <a:path h="3221838" w="5244046">
                <a:moveTo>
                  <a:pt x="0" y="0"/>
                </a:moveTo>
                <a:lnTo>
                  <a:pt x="5244046" y="0"/>
                </a:lnTo>
                <a:lnTo>
                  <a:pt x="5244046" y="3221839"/>
                </a:lnTo>
                <a:lnTo>
                  <a:pt x="0" y="3221839"/>
                </a:lnTo>
                <a:lnTo>
                  <a:pt x="0" y="0"/>
                </a:lnTo>
                <a:close/>
              </a:path>
            </a:pathLst>
          </a:custGeom>
          <a:blipFill>
            <a:blip r:embed="rId2"/>
            <a:stretch>
              <a:fillRect l="0" t="-4221" r="0" b="-4221"/>
            </a:stretch>
          </a:blipFill>
        </p:spPr>
      </p:sp>
      <p:sp>
        <p:nvSpPr>
          <p:cNvPr name="Freeform 6" id="6"/>
          <p:cNvSpPr/>
          <p:nvPr/>
        </p:nvSpPr>
        <p:spPr>
          <a:xfrm flipH="false" flipV="false" rot="0">
            <a:off x="12755113" y="5453849"/>
            <a:ext cx="5244046" cy="3221838"/>
          </a:xfrm>
          <a:custGeom>
            <a:avLst/>
            <a:gdLst/>
            <a:ahLst/>
            <a:cxnLst/>
            <a:rect r="r" b="b" t="t" l="l"/>
            <a:pathLst>
              <a:path h="3221838" w="5244046">
                <a:moveTo>
                  <a:pt x="0" y="0"/>
                </a:moveTo>
                <a:lnTo>
                  <a:pt x="5244046" y="0"/>
                </a:lnTo>
                <a:lnTo>
                  <a:pt x="5244046" y="3221839"/>
                </a:lnTo>
                <a:lnTo>
                  <a:pt x="0" y="3221839"/>
                </a:lnTo>
                <a:lnTo>
                  <a:pt x="0" y="0"/>
                </a:lnTo>
                <a:close/>
              </a:path>
            </a:pathLst>
          </a:custGeom>
          <a:blipFill>
            <a:blip r:embed="rId3"/>
            <a:stretch>
              <a:fillRect l="0" t="-4221" r="0" b="-4221"/>
            </a:stretch>
          </a:blipFill>
        </p:spPr>
      </p:sp>
      <p:sp>
        <p:nvSpPr>
          <p:cNvPr name="TextBox 7" id="7"/>
          <p:cNvSpPr txBox="true"/>
          <p:nvPr/>
        </p:nvSpPr>
        <p:spPr>
          <a:xfrm rot="-5400000">
            <a:off x="-1577640" y="3339062"/>
            <a:ext cx="9229725" cy="3378201"/>
          </a:xfrm>
          <a:prstGeom prst="rect">
            <a:avLst/>
          </a:prstGeom>
        </p:spPr>
        <p:txBody>
          <a:bodyPr anchor="t" rtlCol="false" tIns="0" lIns="0" bIns="0" rIns="0">
            <a:spAutoFit/>
          </a:bodyPr>
          <a:lstStyle/>
          <a:p>
            <a:pPr algn="ctr">
              <a:lnSpc>
                <a:spcPts val="8800"/>
              </a:lnSpc>
            </a:pPr>
            <a:r>
              <a:rPr lang="en-US" sz="8000" b="true">
                <a:solidFill>
                  <a:srgbClr val="FFFFFF"/>
                </a:solidFill>
                <a:latin typeface="DM Sans Bold"/>
                <a:ea typeface="DM Sans Bold"/>
                <a:cs typeface="DM Sans Bold"/>
                <a:sym typeface="DM Sans Bold"/>
              </a:rPr>
              <a:t>Execution Plan</a:t>
            </a:r>
          </a:p>
          <a:p>
            <a:pPr algn="ctr">
              <a:lnSpc>
                <a:spcPts val="8800"/>
              </a:lnSpc>
            </a:pPr>
          </a:p>
          <a:p>
            <a:pPr algn="ctr">
              <a:lnSpc>
                <a:spcPts val="8800"/>
              </a:lnSpc>
            </a:pPr>
          </a:p>
        </p:txBody>
      </p:sp>
      <p:sp>
        <p:nvSpPr>
          <p:cNvPr name="TextBox 8" id="8"/>
          <p:cNvSpPr txBox="true"/>
          <p:nvPr/>
        </p:nvSpPr>
        <p:spPr>
          <a:xfrm rot="0">
            <a:off x="4664431" y="60007"/>
            <a:ext cx="8592227" cy="990600"/>
          </a:xfrm>
          <a:prstGeom prst="rect">
            <a:avLst/>
          </a:prstGeom>
        </p:spPr>
        <p:txBody>
          <a:bodyPr anchor="t" rtlCol="false" tIns="0" lIns="0" bIns="0" rIns="0">
            <a:spAutoFit/>
          </a:bodyPr>
          <a:lstStyle/>
          <a:p>
            <a:pPr algn="l">
              <a:lnSpc>
                <a:spcPts val="3900"/>
              </a:lnSpc>
            </a:pPr>
            <a:r>
              <a:rPr lang="en-US" sz="3000" b="true">
                <a:solidFill>
                  <a:srgbClr val="006EA4"/>
                </a:solidFill>
                <a:latin typeface="DM Sans Bold"/>
                <a:ea typeface="DM Sans Bold"/>
                <a:cs typeface="DM Sans Bold"/>
                <a:sym typeface="DM Sans Bold"/>
              </a:rPr>
              <a:t>01 Iterative Development Approach</a:t>
            </a:r>
          </a:p>
          <a:p>
            <a:pPr algn="l">
              <a:lnSpc>
                <a:spcPts val="3900"/>
              </a:lnSpc>
            </a:pPr>
          </a:p>
        </p:txBody>
      </p:sp>
      <p:sp>
        <p:nvSpPr>
          <p:cNvPr name="TextBox 9" id="9"/>
          <p:cNvSpPr txBox="true"/>
          <p:nvPr/>
        </p:nvSpPr>
        <p:spPr>
          <a:xfrm rot="0">
            <a:off x="4726322" y="758508"/>
            <a:ext cx="6679116" cy="1172845"/>
          </a:xfrm>
          <a:prstGeom prst="rect">
            <a:avLst/>
          </a:prstGeom>
        </p:spPr>
        <p:txBody>
          <a:bodyPr anchor="t" rtlCol="false" tIns="0" lIns="0" bIns="0" rIns="0">
            <a:spAutoFit/>
          </a:bodyPr>
          <a:lstStyle/>
          <a:p>
            <a:pPr algn="just">
              <a:lnSpc>
                <a:spcPts val="3080"/>
              </a:lnSpc>
            </a:pPr>
            <a:r>
              <a:rPr lang="en-US" sz="2200">
                <a:solidFill>
                  <a:srgbClr val="414042"/>
                </a:solidFill>
                <a:latin typeface="Arimo"/>
                <a:ea typeface="Arimo"/>
                <a:cs typeface="Arimo"/>
                <a:sym typeface="Arimo"/>
              </a:rPr>
              <a:t>Built and refined the platform incrementally based on user feedback.</a:t>
            </a:r>
          </a:p>
          <a:p>
            <a:pPr algn="just">
              <a:lnSpc>
                <a:spcPts val="3080"/>
              </a:lnSpc>
            </a:pPr>
          </a:p>
        </p:txBody>
      </p:sp>
      <p:sp>
        <p:nvSpPr>
          <p:cNvPr name="TextBox 10" id="10"/>
          <p:cNvSpPr txBox="true"/>
          <p:nvPr/>
        </p:nvSpPr>
        <p:spPr>
          <a:xfrm rot="0">
            <a:off x="4664118" y="1716405"/>
            <a:ext cx="8253648" cy="990600"/>
          </a:xfrm>
          <a:prstGeom prst="rect">
            <a:avLst/>
          </a:prstGeom>
        </p:spPr>
        <p:txBody>
          <a:bodyPr anchor="t" rtlCol="false" tIns="0" lIns="0" bIns="0" rIns="0">
            <a:spAutoFit/>
          </a:bodyPr>
          <a:lstStyle/>
          <a:p>
            <a:pPr algn="l">
              <a:lnSpc>
                <a:spcPts val="3900"/>
              </a:lnSpc>
            </a:pPr>
            <a:r>
              <a:rPr lang="en-US" sz="3000" b="true">
                <a:solidFill>
                  <a:srgbClr val="006EA4"/>
                </a:solidFill>
                <a:latin typeface="DM Sans Bold"/>
                <a:ea typeface="DM Sans Bold"/>
                <a:cs typeface="DM Sans Bold"/>
                <a:sym typeface="DM Sans Bold"/>
              </a:rPr>
              <a:t>02 Chatbot Prototype Development</a:t>
            </a:r>
          </a:p>
          <a:p>
            <a:pPr algn="l">
              <a:lnSpc>
                <a:spcPts val="3900"/>
              </a:lnSpc>
            </a:pPr>
          </a:p>
        </p:txBody>
      </p:sp>
      <p:sp>
        <p:nvSpPr>
          <p:cNvPr name="TextBox 11" id="11"/>
          <p:cNvSpPr txBox="true"/>
          <p:nvPr/>
        </p:nvSpPr>
        <p:spPr>
          <a:xfrm rot="0">
            <a:off x="4570562" y="2175840"/>
            <a:ext cx="7393895" cy="1953895"/>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414042"/>
                </a:solidFill>
                <a:latin typeface="Arimo"/>
                <a:ea typeface="Arimo"/>
                <a:cs typeface="Arimo"/>
                <a:sym typeface="Arimo"/>
              </a:rPr>
              <a:t>Developed a simple chatbot prototype focused on natural language queries about stock investments.</a:t>
            </a:r>
          </a:p>
          <a:p>
            <a:pPr algn="just" marL="474981" indent="-237491" lvl="1">
              <a:lnSpc>
                <a:spcPts val="3080"/>
              </a:lnSpc>
              <a:buFont typeface="Arial"/>
              <a:buChar char="•"/>
            </a:pPr>
            <a:r>
              <a:rPr lang="en-US" sz="2200">
                <a:solidFill>
                  <a:srgbClr val="414042"/>
                </a:solidFill>
                <a:latin typeface="Arimo"/>
                <a:ea typeface="Arimo"/>
                <a:cs typeface="Arimo"/>
                <a:sym typeface="Arimo"/>
              </a:rPr>
              <a:t>Conducted early user testing to gather feedback and enhance usability.</a:t>
            </a:r>
          </a:p>
          <a:p>
            <a:pPr algn="just">
              <a:lnSpc>
                <a:spcPts val="3080"/>
              </a:lnSpc>
            </a:pPr>
          </a:p>
        </p:txBody>
      </p:sp>
      <p:sp>
        <p:nvSpPr>
          <p:cNvPr name="TextBox 12" id="12"/>
          <p:cNvSpPr txBox="true"/>
          <p:nvPr/>
        </p:nvSpPr>
        <p:spPr>
          <a:xfrm rot="0">
            <a:off x="4664118" y="3891513"/>
            <a:ext cx="7764588" cy="990600"/>
          </a:xfrm>
          <a:prstGeom prst="rect">
            <a:avLst/>
          </a:prstGeom>
        </p:spPr>
        <p:txBody>
          <a:bodyPr anchor="t" rtlCol="false" tIns="0" lIns="0" bIns="0" rIns="0">
            <a:spAutoFit/>
          </a:bodyPr>
          <a:lstStyle/>
          <a:p>
            <a:pPr algn="l">
              <a:lnSpc>
                <a:spcPts val="3900"/>
              </a:lnSpc>
            </a:pPr>
            <a:r>
              <a:rPr lang="en-US" sz="3000" b="true">
                <a:solidFill>
                  <a:srgbClr val="006EA4"/>
                </a:solidFill>
                <a:latin typeface="DM Sans Bold"/>
                <a:ea typeface="DM Sans Bold"/>
                <a:cs typeface="DM Sans Bold"/>
                <a:sym typeface="DM Sans Bold"/>
              </a:rPr>
              <a:t>03 System Architecture Design</a:t>
            </a:r>
          </a:p>
          <a:p>
            <a:pPr algn="l">
              <a:lnSpc>
                <a:spcPts val="3900"/>
              </a:lnSpc>
            </a:pPr>
          </a:p>
        </p:txBody>
      </p:sp>
      <p:sp>
        <p:nvSpPr>
          <p:cNvPr name="TextBox 13" id="13"/>
          <p:cNvSpPr txBox="true"/>
          <p:nvPr/>
        </p:nvSpPr>
        <p:spPr>
          <a:xfrm rot="0">
            <a:off x="4726322" y="4448327"/>
            <a:ext cx="7519295" cy="1953895"/>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414042"/>
                </a:solidFill>
                <a:latin typeface="Arimo"/>
                <a:ea typeface="Arimo"/>
                <a:cs typeface="Arimo"/>
                <a:sym typeface="Arimo"/>
              </a:rPr>
              <a:t>Chose ReactJS for a dynamic front-end interface and FastAPI for handling real-time requests on the back end.</a:t>
            </a:r>
          </a:p>
          <a:p>
            <a:pPr algn="just" marL="474981" indent="-237491" lvl="1">
              <a:lnSpc>
                <a:spcPts val="3080"/>
              </a:lnSpc>
              <a:buFont typeface="Arial"/>
              <a:buChar char="•"/>
            </a:pPr>
            <a:r>
              <a:rPr lang="en-US" sz="2200">
                <a:solidFill>
                  <a:srgbClr val="414042"/>
                </a:solidFill>
                <a:latin typeface="Arimo"/>
                <a:ea typeface="Arimo"/>
                <a:cs typeface="Arimo"/>
                <a:sym typeface="Arimo"/>
              </a:rPr>
              <a:t>Integrated external financial APIs for real-time data processing.</a:t>
            </a:r>
          </a:p>
          <a:p>
            <a:pPr algn="just">
              <a:lnSpc>
                <a:spcPts val="3080"/>
              </a:lnSpc>
            </a:pPr>
          </a:p>
        </p:txBody>
      </p:sp>
      <p:sp>
        <p:nvSpPr>
          <p:cNvPr name="TextBox 14" id="14"/>
          <p:cNvSpPr txBox="true"/>
          <p:nvPr/>
        </p:nvSpPr>
        <p:spPr>
          <a:xfrm rot="0">
            <a:off x="4664431" y="6063213"/>
            <a:ext cx="7764588" cy="1485900"/>
          </a:xfrm>
          <a:prstGeom prst="rect">
            <a:avLst/>
          </a:prstGeom>
        </p:spPr>
        <p:txBody>
          <a:bodyPr anchor="t" rtlCol="false" tIns="0" lIns="0" bIns="0" rIns="0">
            <a:spAutoFit/>
          </a:bodyPr>
          <a:lstStyle/>
          <a:p>
            <a:pPr algn="l">
              <a:lnSpc>
                <a:spcPts val="3900"/>
              </a:lnSpc>
            </a:pPr>
            <a:r>
              <a:rPr lang="en-US" sz="3000" b="true">
                <a:solidFill>
                  <a:srgbClr val="006EA4"/>
                </a:solidFill>
                <a:latin typeface="DM Sans Bold"/>
                <a:ea typeface="DM Sans Bold"/>
                <a:cs typeface="DM Sans Bold"/>
                <a:sym typeface="DM Sans Bold"/>
              </a:rPr>
              <a:t>04 Data Storage Setup</a:t>
            </a:r>
          </a:p>
          <a:p>
            <a:pPr algn="l">
              <a:lnSpc>
                <a:spcPts val="3900"/>
              </a:lnSpc>
            </a:pPr>
          </a:p>
          <a:p>
            <a:pPr algn="l">
              <a:lnSpc>
                <a:spcPts val="3900"/>
              </a:lnSpc>
            </a:pPr>
          </a:p>
        </p:txBody>
      </p:sp>
      <p:sp>
        <p:nvSpPr>
          <p:cNvPr name="TextBox 15" id="15"/>
          <p:cNvSpPr txBox="true"/>
          <p:nvPr/>
        </p:nvSpPr>
        <p:spPr>
          <a:xfrm rot="0">
            <a:off x="4726322" y="6649872"/>
            <a:ext cx="7519295" cy="1172845"/>
          </a:xfrm>
          <a:prstGeom prst="rect">
            <a:avLst/>
          </a:prstGeom>
        </p:spPr>
        <p:txBody>
          <a:bodyPr anchor="t" rtlCol="false" tIns="0" lIns="0" bIns="0" rIns="0">
            <a:spAutoFit/>
          </a:bodyPr>
          <a:lstStyle/>
          <a:p>
            <a:pPr algn="just">
              <a:lnSpc>
                <a:spcPts val="3080"/>
              </a:lnSpc>
            </a:pPr>
            <a:r>
              <a:rPr lang="en-US" sz="2200">
                <a:solidFill>
                  <a:srgbClr val="414042"/>
                </a:solidFill>
                <a:latin typeface="Arimo"/>
                <a:ea typeface="Arimo"/>
                <a:cs typeface="Arimo"/>
                <a:sym typeface="Arimo"/>
              </a:rPr>
              <a:t>Implemented MongoDB to manage unstructured financial data with scalability in mind.</a:t>
            </a:r>
          </a:p>
          <a:p>
            <a:pPr algn="just">
              <a:lnSpc>
                <a:spcPts val="3080"/>
              </a:lnSpc>
            </a:pPr>
          </a:p>
        </p:txBody>
      </p:sp>
      <p:sp>
        <p:nvSpPr>
          <p:cNvPr name="TextBox 16" id="16"/>
          <p:cNvSpPr txBox="true"/>
          <p:nvPr/>
        </p:nvSpPr>
        <p:spPr>
          <a:xfrm rot="0">
            <a:off x="4726322" y="7607551"/>
            <a:ext cx="7764588" cy="1485900"/>
          </a:xfrm>
          <a:prstGeom prst="rect">
            <a:avLst/>
          </a:prstGeom>
        </p:spPr>
        <p:txBody>
          <a:bodyPr anchor="t" rtlCol="false" tIns="0" lIns="0" bIns="0" rIns="0">
            <a:spAutoFit/>
          </a:bodyPr>
          <a:lstStyle/>
          <a:p>
            <a:pPr algn="l">
              <a:lnSpc>
                <a:spcPts val="3900"/>
              </a:lnSpc>
            </a:pPr>
            <a:r>
              <a:rPr lang="en-US" sz="3000" b="true">
                <a:solidFill>
                  <a:srgbClr val="006EA4"/>
                </a:solidFill>
                <a:latin typeface="DM Sans Bold"/>
                <a:ea typeface="DM Sans Bold"/>
                <a:cs typeface="DM Sans Bold"/>
                <a:sym typeface="DM Sans Bold"/>
              </a:rPr>
              <a:t>05 AI integration</a:t>
            </a:r>
          </a:p>
          <a:p>
            <a:pPr algn="l">
              <a:lnSpc>
                <a:spcPts val="3900"/>
              </a:lnSpc>
            </a:pPr>
          </a:p>
          <a:p>
            <a:pPr algn="l">
              <a:lnSpc>
                <a:spcPts val="3900"/>
              </a:lnSpc>
            </a:pPr>
          </a:p>
        </p:txBody>
      </p:sp>
      <p:sp>
        <p:nvSpPr>
          <p:cNvPr name="TextBox 17" id="17"/>
          <p:cNvSpPr txBox="true"/>
          <p:nvPr/>
        </p:nvSpPr>
        <p:spPr>
          <a:xfrm rot="0">
            <a:off x="4788214" y="8194210"/>
            <a:ext cx="7519295" cy="1563370"/>
          </a:xfrm>
          <a:prstGeom prst="rect">
            <a:avLst/>
          </a:prstGeom>
        </p:spPr>
        <p:txBody>
          <a:bodyPr anchor="t" rtlCol="false" tIns="0" lIns="0" bIns="0" rIns="0">
            <a:spAutoFit/>
          </a:bodyPr>
          <a:lstStyle/>
          <a:p>
            <a:pPr algn="just">
              <a:lnSpc>
                <a:spcPts val="3080"/>
              </a:lnSpc>
            </a:pPr>
            <a:r>
              <a:rPr lang="en-US" sz="2200">
                <a:solidFill>
                  <a:srgbClr val="414042"/>
                </a:solidFill>
                <a:latin typeface="Arimo"/>
                <a:ea typeface="Arimo"/>
                <a:cs typeface="Arimo"/>
                <a:sym typeface="Arimo"/>
              </a:rPr>
              <a:t>Incorporated CrewAI and large language models (LLMs) to process complex financial data and interact with users in natural language.</a:t>
            </a:r>
          </a:p>
          <a:p>
            <a:pPr algn="just">
              <a:lnSpc>
                <a:spcPts val="308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92154" y="0"/>
            <a:ext cx="4795846" cy="10287000"/>
            <a:chOff x="0" y="0"/>
            <a:chExt cx="3223768" cy="6914923"/>
          </a:xfrm>
        </p:grpSpPr>
        <p:sp>
          <p:nvSpPr>
            <p:cNvPr name="Freeform 3" id="3"/>
            <p:cNvSpPr/>
            <p:nvPr/>
          </p:nvSpPr>
          <p:spPr>
            <a:xfrm flipH="false" flipV="false" rot="0">
              <a:off x="0" y="0"/>
              <a:ext cx="3223768" cy="6914923"/>
            </a:xfrm>
            <a:custGeom>
              <a:avLst/>
              <a:gdLst/>
              <a:ahLst/>
              <a:cxnLst/>
              <a:rect r="r" b="b" t="t" l="l"/>
              <a:pathLst>
                <a:path h="6914923" w="3223768">
                  <a:moveTo>
                    <a:pt x="0" y="0"/>
                  </a:moveTo>
                  <a:lnTo>
                    <a:pt x="3223768" y="0"/>
                  </a:lnTo>
                  <a:lnTo>
                    <a:pt x="3223768" y="6914923"/>
                  </a:lnTo>
                  <a:lnTo>
                    <a:pt x="0" y="6914923"/>
                  </a:lnTo>
                  <a:close/>
                </a:path>
              </a:pathLst>
            </a:custGeom>
            <a:solidFill>
              <a:srgbClr val="00B0DB"/>
            </a:solidFill>
          </p:spPr>
        </p:sp>
        <p:sp>
          <p:nvSpPr>
            <p:cNvPr name="TextBox 4" id="4"/>
            <p:cNvSpPr txBox="true"/>
            <p:nvPr/>
          </p:nvSpPr>
          <p:spPr>
            <a:xfrm>
              <a:off x="0" y="-38100"/>
              <a:ext cx="3223768" cy="695302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0" y="9229725"/>
            <a:ext cx="13492154" cy="0"/>
          </a:xfrm>
          <a:prstGeom prst="line">
            <a:avLst/>
          </a:prstGeom>
          <a:ln cap="flat" w="28575">
            <a:solidFill>
              <a:srgbClr val="D9D9D9"/>
            </a:solidFill>
            <a:prstDash val="solid"/>
            <a:headEnd type="none" len="sm" w="sm"/>
            <a:tailEnd type="none" len="sm" w="sm"/>
          </a:ln>
        </p:spPr>
      </p:sp>
      <p:sp>
        <p:nvSpPr>
          <p:cNvPr name="AutoShape 6" id="6"/>
          <p:cNvSpPr/>
          <p:nvPr/>
        </p:nvSpPr>
        <p:spPr>
          <a:xfrm rot="0">
            <a:off x="0" y="3270250"/>
            <a:ext cx="9596624" cy="0"/>
          </a:xfrm>
          <a:prstGeom prst="line">
            <a:avLst/>
          </a:prstGeom>
          <a:ln cap="flat" w="28575">
            <a:solidFill>
              <a:srgbClr val="D9D9D9"/>
            </a:solidFill>
            <a:prstDash val="solid"/>
            <a:headEnd type="none" len="sm" w="sm"/>
            <a:tailEnd type="none" len="sm" w="sm"/>
          </a:ln>
        </p:spPr>
      </p:sp>
      <p:sp>
        <p:nvSpPr>
          <p:cNvPr name="AutoShape 7" id="7"/>
          <p:cNvSpPr/>
          <p:nvPr/>
        </p:nvSpPr>
        <p:spPr>
          <a:xfrm>
            <a:off x="56470" y="4041370"/>
            <a:ext cx="9596624" cy="0"/>
          </a:xfrm>
          <a:prstGeom prst="line">
            <a:avLst/>
          </a:prstGeom>
          <a:ln cap="flat" w="28575">
            <a:solidFill>
              <a:srgbClr val="D9D9D9"/>
            </a:solidFill>
            <a:prstDash val="solid"/>
            <a:headEnd type="none" len="sm" w="sm"/>
            <a:tailEnd type="none" len="sm" w="sm"/>
          </a:ln>
        </p:spPr>
      </p:sp>
      <p:sp>
        <p:nvSpPr>
          <p:cNvPr name="Freeform 8" id="8"/>
          <p:cNvSpPr/>
          <p:nvPr/>
        </p:nvSpPr>
        <p:spPr>
          <a:xfrm flipH="false" flipV="false" rot="0">
            <a:off x="10752769" y="798694"/>
            <a:ext cx="9667387" cy="8229600"/>
          </a:xfrm>
          <a:custGeom>
            <a:avLst/>
            <a:gdLst/>
            <a:ahLst/>
            <a:cxnLst/>
            <a:rect r="r" b="b" t="t" l="l"/>
            <a:pathLst>
              <a:path h="8229600" w="9667387">
                <a:moveTo>
                  <a:pt x="0" y="0"/>
                </a:moveTo>
                <a:lnTo>
                  <a:pt x="9667386" y="0"/>
                </a:lnTo>
                <a:lnTo>
                  <a:pt x="9667386" y="8229600"/>
                </a:lnTo>
                <a:lnTo>
                  <a:pt x="0" y="8229600"/>
                </a:lnTo>
                <a:lnTo>
                  <a:pt x="0" y="0"/>
                </a:lnTo>
                <a:close/>
              </a:path>
            </a:pathLst>
          </a:custGeom>
          <a:blipFill>
            <a:blip r:embed="rId2"/>
            <a:stretch>
              <a:fillRect l="-13527" t="0" r="-14163" b="0"/>
            </a:stretch>
          </a:blipFill>
        </p:spPr>
      </p:sp>
      <p:sp>
        <p:nvSpPr>
          <p:cNvPr name="TextBox 9" id="9"/>
          <p:cNvSpPr txBox="true"/>
          <p:nvPr/>
        </p:nvSpPr>
        <p:spPr>
          <a:xfrm rot="0">
            <a:off x="634263" y="628650"/>
            <a:ext cx="7632557" cy="2384425"/>
          </a:xfrm>
          <a:prstGeom prst="rect">
            <a:avLst/>
          </a:prstGeom>
        </p:spPr>
        <p:txBody>
          <a:bodyPr anchor="t" rtlCol="false" tIns="0" lIns="0" bIns="0" rIns="0">
            <a:spAutoFit/>
          </a:bodyPr>
          <a:lstStyle/>
          <a:p>
            <a:pPr algn="l">
              <a:lnSpc>
                <a:spcPts val="9349"/>
              </a:lnSpc>
            </a:pPr>
            <a:r>
              <a:rPr lang="en-US" sz="8499" b="true">
                <a:solidFill>
                  <a:srgbClr val="414042"/>
                </a:solidFill>
                <a:latin typeface="DM Sans Bold"/>
                <a:ea typeface="DM Sans Bold"/>
                <a:cs typeface="DM Sans Bold"/>
                <a:sym typeface="DM Sans Bold"/>
              </a:rPr>
              <a:t>System Architecture </a:t>
            </a:r>
          </a:p>
        </p:txBody>
      </p:sp>
      <p:sp>
        <p:nvSpPr>
          <p:cNvPr name="TextBox 10" id="10"/>
          <p:cNvSpPr txBox="true"/>
          <p:nvPr/>
        </p:nvSpPr>
        <p:spPr>
          <a:xfrm rot="0">
            <a:off x="162379" y="4141383"/>
            <a:ext cx="10315090" cy="4777740"/>
          </a:xfrm>
          <a:prstGeom prst="rect">
            <a:avLst/>
          </a:prstGeom>
        </p:spPr>
        <p:txBody>
          <a:bodyPr anchor="t" rtlCol="false" tIns="0" lIns="0" bIns="0" rIns="0">
            <a:spAutoFit/>
          </a:bodyPr>
          <a:lstStyle/>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High-performance Python framework for building APIs quickly and efficiently.</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Supports asynchronous code for handling large data volumes and real-time user queries.</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Provides automatic interactive API documentation via OpenAPI and JSON Schema, enhancing the development process.</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Crucial for creating RESTful APIs that ensure seamless communication between frontend and backend.</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Optimized for scalability and responsiveness, enabling the platform to handle increasing user demand and real-time financial analysis.</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Streamlines integration of machine learning models and data flow, enhancing both user experience and backend performance.</a:t>
            </a:r>
          </a:p>
          <a:p>
            <a:pPr algn="just">
              <a:lnSpc>
                <a:spcPts val="3150"/>
              </a:lnSpc>
            </a:pPr>
          </a:p>
        </p:txBody>
      </p:sp>
      <p:sp>
        <p:nvSpPr>
          <p:cNvPr name="TextBox 11" id="11"/>
          <p:cNvSpPr txBox="true"/>
          <p:nvPr/>
        </p:nvSpPr>
        <p:spPr>
          <a:xfrm rot="0">
            <a:off x="634263" y="3467691"/>
            <a:ext cx="6826370" cy="419100"/>
          </a:xfrm>
          <a:prstGeom prst="rect">
            <a:avLst/>
          </a:prstGeom>
        </p:spPr>
        <p:txBody>
          <a:bodyPr anchor="t" rtlCol="false" tIns="0" lIns="0" bIns="0" rIns="0">
            <a:spAutoFit/>
          </a:bodyPr>
          <a:lstStyle/>
          <a:p>
            <a:pPr algn="l">
              <a:lnSpc>
                <a:spcPts val="3299"/>
              </a:lnSpc>
            </a:pPr>
            <a:r>
              <a:rPr lang="en-US" sz="2999" b="true">
                <a:solidFill>
                  <a:srgbClr val="006EA4"/>
                </a:solidFill>
                <a:latin typeface="DM Sans Bold"/>
                <a:ea typeface="DM Sans Bold"/>
                <a:cs typeface="DM Sans Bold"/>
                <a:sym typeface="DM Sans Bold"/>
              </a:rPr>
              <a:t>Back-End: FastAPI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92154" y="0"/>
            <a:ext cx="4795846" cy="10287000"/>
            <a:chOff x="0" y="0"/>
            <a:chExt cx="3223768" cy="6914923"/>
          </a:xfrm>
        </p:grpSpPr>
        <p:sp>
          <p:nvSpPr>
            <p:cNvPr name="Freeform 3" id="3"/>
            <p:cNvSpPr/>
            <p:nvPr/>
          </p:nvSpPr>
          <p:spPr>
            <a:xfrm flipH="false" flipV="false" rot="0">
              <a:off x="0" y="0"/>
              <a:ext cx="3223768" cy="6914923"/>
            </a:xfrm>
            <a:custGeom>
              <a:avLst/>
              <a:gdLst/>
              <a:ahLst/>
              <a:cxnLst/>
              <a:rect r="r" b="b" t="t" l="l"/>
              <a:pathLst>
                <a:path h="6914923" w="3223768">
                  <a:moveTo>
                    <a:pt x="0" y="0"/>
                  </a:moveTo>
                  <a:lnTo>
                    <a:pt x="3223768" y="0"/>
                  </a:lnTo>
                  <a:lnTo>
                    <a:pt x="3223768" y="6914923"/>
                  </a:lnTo>
                  <a:lnTo>
                    <a:pt x="0" y="6914923"/>
                  </a:lnTo>
                  <a:close/>
                </a:path>
              </a:pathLst>
            </a:custGeom>
            <a:solidFill>
              <a:srgbClr val="00B0DB"/>
            </a:solidFill>
          </p:spPr>
        </p:sp>
        <p:sp>
          <p:nvSpPr>
            <p:cNvPr name="TextBox 4" id="4"/>
            <p:cNvSpPr txBox="true"/>
            <p:nvPr/>
          </p:nvSpPr>
          <p:spPr>
            <a:xfrm>
              <a:off x="0" y="-38100"/>
              <a:ext cx="3223768" cy="695302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0" y="9229725"/>
            <a:ext cx="13492154" cy="0"/>
          </a:xfrm>
          <a:prstGeom prst="line">
            <a:avLst/>
          </a:prstGeom>
          <a:ln cap="flat" w="28575">
            <a:solidFill>
              <a:srgbClr val="D9D9D9"/>
            </a:solidFill>
            <a:prstDash val="solid"/>
            <a:headEnd type="none" len="sm" w="sm"/>
            <a:tailEnd type="none" len="sm" w="sm"/>
          </a:ln>
        </p:spPr>
      </p:sp>
      <p:sp>
        <p:nvSpPr>
          <p:cNvPr name="AutoShape 6" id="6"/>
          <p:cNvSpPr/>
          <p:nvPr/>
        </p:nvSpPr>
        <p:spPr>
          <a:xfrm rot="0">
            <a:off x="0" y="3270250"/>
            <a:ext cx="9596624" cy="0"/>
          </a:xfrm>
          <a:prstGeom prst="line">
            <a:avLst/>
          </a:prstGeom>
          <a:ln cap="flat" w="28575">
            <a:solidFill>
              <a:srgbClr val="D9D9D9"/>
            </a:solidFill>
            <a:prstDash val="solid"/>
            <a:headEnd type="none" len="sm" w="sm"/>
            <a:tailEnd type="none" len="sm" w="sm"/>
          </a:ln>
        </p:spPr>
      </p:sp>
      <p:sp>
        <p:nvSpPr>
          <p:cNvPr name="AutoShape 7" id="7"/>
          <p:cNvSpPr/>
          <p:nvPr/>
        </p:nvSpPr>
        <p:spPr>
          <a:xfrm>
            <a:off x="56470" y="4041370"/>
            <a:ext cx="9596624" cy="0"/>
          </a:xfrm>
          <a:prstGeom prst="line">
            <a:avLst/>
          </a:prstGeom>
          <a:ln cap="flat" w="28575">
            <a:solidFill>
              <a:srgbClr val="D9D9D9"/>
            </a:solidFill>
            <a:prstDash val="solid"/>
            <a:headEnd type="none" len="sm" w="sm"/>
            <a:tailEnd type="none" len="sm" w="sm"/>
          </a:ln>
        </p:spPr>
      </p:sp>
      <p:sp>
        <p:nvSpPr>
          <p:cNvPr name="Freeform 8" id="8"/>
          <p:cNvSpPr/>
          <p:nvPr/>
        </p:nvSpPr>
        <p:spPr>
          <a:xfrm flipH="false" flipV="false" rot="0">
            <a:off x="10752772" y="799148"/>
            <a:ext cx="9666922" cy="8229600"/>
          </a:xfrm>
          <a:custGeom>
            <a:avLst/>
            <a:gdLst/>
            <a:ahLst/>
            <a:cxnLst/>
            <a:rect r="r" b="b" t="t" l="l"/>
            <a:pathLst>
              <a:path h="8229600" w="9666922">
                <a:moveTo>
                  <a:pt x="0" y="0"/>
                </a:moveTo>
                <a:lnTo>
                  <a:pt x="9666923" y="0"/>
                </a:lnTo>
                <a:lnTo>
                  <a:pt x="9666923" y="8229600"/>
                </a:lnTo>
                <a:lnTo>
                  <a:pt x="0" y="8229600"/>
                </a:lnTo>
                <a:lnTo>
                  <a:pt x="0" y="0"/>
                </a:lnTo>
                <a:close/>
              </a:path>
            </a:pathLst>
          </a:custGeom>
          <a:blipFill>
            <a:blip r:embed="rId2"/>
            <a:stretch>
              <a:fillRect l="-19753" t="0" r="-8023" b="0"/>
            </a:stretch>
          </a:blipFill>
        </p:spPr>
      </p:sp>
      <p:sp>
        <p:nvSpPr>
          <p:cNvPr name="TextBox 9" id="9"/>
          <p:cNvSpPr txBox="true"/>
          <p:nvPr/>
        </p:nvSpPr>
        <p:spPr>
          <a:xfrm rot="0">
            <a:off x="634263" y="628650"/>
            <a:ext cx="7632557" cy="2384425"/>
          </a:xfrm>
          <a:prstGeom prst="rect">
            <a:avLst/>
          </a:prstGeom>
        </p:spPr>
        <p:txBody>
          <a:bodyPr anchor="t" rtlCol="false" tIns="0" lIns="0" bIns="0" rIns="0">
            <a:spAutoFit/>
          </a:bodyPr>
          <a:lstStyle/>
          <a:p>
            <a:pPr algn="l">
              <a:lnSpc>
                <a:spcPts val="9349"/>
              </a:lnSpc>
            </a:pPr>
            <a:r>
              <a:rPr lang="en-US" sz="8499" b="true">
                <a:solidFill>
                  <a:srgbClr val="414042"/>
                </a:solidFill>
                <a:latin typeface="DM Sans Bold"/>
                <a:ea typeface="DM Sans Bold"/>
                <a:cs typeface="DM Sans Bold"/>
                <a:sym typeface="DM Sans Bold"/>
              </a:rPr>
              <a:t>System Architecture </a:t>
            </a:r>
          </a:p>
        </p:txBody>
      </p:sp>
      <p:sp>
        <p:nvSpPr>
          <p:cNvPr name="TextBox 10" id="10"/>
          <p:cNvSpPr txBox="true"/>
          <p:nvPr/>
        </p:nvSpPr>
        <p:spPr>
          <a:xfrm rot="0">
            <a:off x="162379" y="4246880"/>
            <a:ext cx="9679468" cy="3977640"/>
          </a:xfrm>
          <a:prstGeom prst="rect">
            <a:avLst/>
          </a:prstGeom>
        </p:spPr>
        <p:txBody>
          <a:bodyPr anchor="t" rtlCol="false" tIns="0" lIns="0" bIns="0" rIns="0">
            <a:spAutoFit/>
          </a:bodyPr>
          <a:lstStyle/>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Popular JavaScript library for building interactive, user-friendly interfaces.</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Supports component-based architecture, enabling reusable UI elements for efficient development.</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Provides a responsive user experience with real-time updates and smooth navigation.</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Ideal for creating a dynamic dashboard where users can track their investments and receive real-time financial insights.</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Enhances user engagement with a clean, intuitive interface, making financial management straightforward for both beginners and experienced investors.</a:t>
            </a:r>
          </a:p>
        </p:txBody>
      </p:sp>
      <p:sp>
        <p:nvSpPr>
          <p:cNvPr name="TextBox 11" id="11"/>
          <p:cNvSpPr txBox="true"/>
          <p:nvPr/>
        </p:nvSpPr>
        <p:spPr>
          <a:xfrm rot="0">
            <a:off x="634263" y="3467691"/>
            <a:ext cx="6826370" cy="419100"/>
          </a:xfrm>
          <a:prstGeom prst="rect">
            <a:avLst/>
          </a:prstGeom>
        </p:spPr>
        <p:txBody>
          <a:bodyPr anchor="t" rtlCol="false" tIns="0" lIns="0" bIns="0" rIns="0">
            <a:spAutoFit/>
          </a:bodyPr>
          <a:lstStyle/>
          <a:p>
            <a:pPr algn="l">
              <a:lnSpc>
                <a:spcPts val="3299"/>
              </a:lnSpc>
            </a:pPr>
            <a:r>
              <a:rPr lang="en-US" sz="2999" b="true">
                <a:solidFill>
                  <a:srgbClr val="006EA4"/>
                </a:solidFill>
                <a:latin typeface="DM Sans Bold"/>
                <a:ea typeface="DM Sans Bold"/>
                <a:cs typeface="DM Sans Bold"/>
                <a:sym typeface="DM Sans Bold"/>
              </a:rPr>
              <a:t>Front-End: ReactJS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92154" y="0"/>
            <a:ext cx="4795846" cy="10287000"/>
            <a:chOff x="0" y="0"/>
            <a:chExt cx="3223768" cy="6914923"/>
          </a:xfrm>
        </p:grpSpPr>
        <p:sp>
          <p:nvSpPr>
            <p:cNvPr name="Freeform 3" id="3"/>
            <p:cNvSpPr/>
            <p:nvPr/>
          </p:nvSpPr>
          <p:spPr>
            <a:xfrm flipH="false" flipV="false" rot="0">
              <a:off x="0" y="0"/>
              <a:ext cx="3223768" cy="6914923"/>
            </a:xfrm>
            <a:custGeom>
              <a:avLst/>
              <a:gdLst/>
              <a:ahLst/>
              <a:cxnLst/>
              <a:rect r="r" b="b" t="t" l="l"/>
              <a:pathLst>
                <a:path h="6914923" w="3223768">
                  <a:moveTo>
                    <a:pt x="0" y="0"/>
                  </a:moveTo>
                  <a:lnTo>
                    <a:pt x="3223768" y="0"/>
                  </a:lnTo>
                  <a:lnTo>
                    <a:pt x="3223768" y="6914923"/>
                  </a:lnTo>
                  <a:lnTo>
                    <a:pt x="0" y="6914923"/>
                  </a:lnTo>
                  <a:close/>
                </a:path>
              </a:pathLst>
            </a:custGeom>
            <a:solidFill>
              <a:srgbClr val="00B0DB"/>
            </a:solidFill>
          </p:spPr>
        </p:sp>
        <p:sp>
          <p:nvSpPr>
            <p:cNvPr name="TextBox 4" id="4"/>
            <p:cNvSpPr txBox="true"/>
            <p:nvPr/>
          </p:nvSpPr>
          <p:spPr>
            <a:xfrm>
              <a:off x="0" y="-38100"/>
              <a:ext cx="3223768" cy="695302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0" y="9229725"/>
            <a:ext cx="13492154" cy="0"/>
          </a:xfrm>
          <a:prstGeom prst="line">
            <a:avLst/>
          </a:prstGeom>
          <a:ln cap="flat" w="28575">
            <a:solidFill>
              <a:srgbClr val="D9D9D9"/>
            </a:solidFill>
            <a:prstDash val="solid"/>
            <a:headEnd type="none" len="sm" w="sm"/>
            <a:tailEnd type="none" len="sm" w="sm"/>
          </a:ln>
        </p:spPr>
      </p:sp>
      <p:sp>
        <p:nvSpPr>
          <p:cNvPr name="AutoShape 6" id="6"/>
          <p:cNvSpPr/>
          <p:nvPr/>
        </p:nvSpPr>
        <p:spPr>
          <a:xfrm rot="0">
            <a:off x="0" y="3270250"/>
            <a:ext cx="9596624" cy="0"/>
          </a:xfrm>
          <a:prstGeom prst="line">
            <a:avLst/>
          </a:prstGeom>
          <a:ln cap="flat" w="28575">
            <a:solidFill>
              <a:srgbClr val="D9D9D9"/>
            </a:solidFill>
            <a:prstDash val="solid"/>
            <a:headEnd type="none" len="sm" w="sm"/>
            <a:tailEnd type="none" len="sm" w="sm"/>
          </a:ln>
        </p:spPr>
      </p:sp>
      <p:sp>
        <p:nvSpPr>
          <p:cNvPr name="AutoShape 7" id="7"/>
          <p:cNvSpPr/>
          <p:nvPr/>
        </p:nvSpPr>
        <p:spPr>
          <a:xfrm>
            <a:off x="56470" y="4041370"/>
            <a:ext cx="9596624" cy="0"/>
          </a:xfrm>
          <a:prstGeom prst="line">
            <a:avLst/>
          </a:prstGeom>
          <a:ln cap="flat" w="28575">
            <a:solidFill>
              <a:srgbClr val="D9D9D9"/>
            </a:solidFill>
            <a:prstDash val="solid"/>
            <a:headEnd type="none" len="sm" w="sm"/>
            <a:tailEnd type="none" len="sm" w="sm"/>
          </a:ln>
        </p:spPr>
      </p:sp>
      <p:sp>
        <p:nvSpPr>
          <p:cNvPr name="Freeform 8" id="8"/>
          <p:cNvSpPr/>
          <p:nvPr/>
        </p:nvSpPr>
        <p:spPr>
          <a:xfrm flipH="false" flipV="false" rot="0">
            <a:off x="10752772" y="799147"/>
            <a:ext cx="9666922" cy="8229600"/>
          </a:xfrm>
          <a:custGeom>
            <a:avLst/>
            <a:gdLst/>
            <a:ahLst/>
            <a:cxnLst/>
            <a:rect r="r" b="b" t="t" l="l"/>
            <a:pathLst>
              <a:path h="8229600" w="9666922">
                <a:moveTo>
                  <a:pt x="0" y="0"/>
                </a:moveTo>
                <a:lnTo>
                  <a:pt x="9666923" y="0"/>
                </a:lnTo>
                <a:lnTo>
                  <a:pt x="9666923" y="8229601"/>
                </a:lnTo>
                <a:lnTo>
                  <a:pt x="0" y="8229601"/>
                </a:lnTo>
                <a:lnTo>
                  <a:pt x="0" y="0"/>
                </a:lnTo>
                <a:close/>
              </a:path>
            </a:pathLst>
          </a:custGeom>
          <a:blipFill>
            <a:blip r:embed="rId2"/>
            <a:stretch>
              <a:fillRect l="-36097" t="-3255" r="0" b="-3255"/>
            </a:stretch>
          </a:blipFill>
        </p:spPr>
      </p:sp>
      <p:sp>
        <p:nvSpPr>
          <p:cNvPr name="TextBox 9" id="9"/>
          <p:cNvSpPr txBox="true"/>
          <p:nvPr/>
        </p:nvSpPr>
        <p:spPr>
          <a:xfrm rot="0">
            <a:off x="634263" y="628650"/>
            <a:ext cx="7632557" cy="2384425"/>
          </a:xfrm>
          <a:prstGeom prst="rect">
            <a:avLst/>
          </a:prstGeom>
        </p:spPr>
        <p:txBody>
          <a:bodyPr anchor="t" rtlCol="false" tIns="0" lIns="0" bIns="0" rIns="0">
            <a:spAutoFit/>
          </a:bodyPr>
          <a:lstStyle/>
          <a:p>
            <a:pPr algn="l">
              <a:lnSpc>
                <a:spcPts val="9349"/>
              </a:lnSpc>
            </a:pPr>
            <a:r>
              <a:rPr lang="en-US" sz="8499" b="true">
                <a:solidFill>
                  <a:srgbClr val="414042"/>
                </a:solidFill>
                <a:latin typeface="DM Sans Bold"/>
                <a:ea typeface="DM Sans Bold"/>
                <a:cs typeface="DM Sans Bold"/>
                <a:sym typeface="DM Sans Bold"/>
              </a:rPr>
              <a:t>System Architecture </a:t>
            </a:r>
          </a:p>
        </p:txBody>
      </p:sp>
      <p:sp>
        <p:nvSpPr>
          <p:cNvPr name="TextBox 10" id="10"/>
          <p:cNvSpPr txBox="true"/>
          <p:nvPr/>
        </p:nvSpPr>
        <p:spPr>
          <a:xfrm rot="0">
            <a:off x="162379" y="4246880"/>
            <a:ext cx="9679468" cy="4777740"/>
          </a:xfrm>
          <a:prstGeom prst="rect">
            <a:avLst/>
          </a:prstGeom>
        </p:spPr>
        <p:txBody>
          <a:bodyPr anchor="t" rtlCol="false" tIns="0" lIns="0" bIns="0" rIns="0">
            <a:spAutoFit/>
          </a:bodyPr>
          <a:lstStyle/>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Advanced AI model designed to understand and generate human-like text for interpreting user queries and delivering conversational responses.</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Supports Natural Language Understanding, allowing users to interact in everyday language without needing financial jargon expertise.</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Provides Personalized Advice Generation by analyzing user inputs and financial data to deliver tailored investment recommendations.</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Continuous Learning capabilities enable LLMs to adapt to new financial trends and user feedback, ensuring that advice remains relevant and accurate.</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Facilitates Document Analysis and Integration, allowing users to upload financial documents, with the LLM extracting and incorporating relevant data into investment portfolios for real-time, comprehensive advice.</a:t>
            </a:r>
          </a:p>
        </p:txBody>
      </p:sp>
      <p:sp>
        <p:nvSpPr>
          <p:cNvPr name="TextBox 11" id="11"/>
          <p:cNvSpPr txBox="true"/>
          <p:nvPr/>
        </p:nvSpPr>
        <p:spPr>
          <a:xfrm rot="0">
            <a:off x="634263" y="3467691"/>
            <a:ext cx="6826370" cy="419100"/>
          </a:xfrm>
          <a:prstGeom prst="rect">
            <a:avLst/>
          </a:prstGeom>
        </p:spPr>
        <p:txBody>
          <a:bodyPr anchor="t" rtlCol="false" tIns="0" lIns="0" bIns="0" rIns="0">
            <a:spAutoFit/>
          </a:bodyPr>
          <a:lstStyle/>
          <a:p>
            <a:pPr algn="l">
              <a:lnSpc>
                <a:spcPts val="3299"/>
              </a:lnSpc>
            </a:pPr>
            <a:r>
              <a:rPr lang="en-US" sz="2999" b="true">
                <a:solidFill>
                  <a:srgbClr val="006EA4"/>
                </a:solidFill>
                <a:latin typeface="DM Sans Bold"/>
                <a:ea typeface="DM Sans Bold"/>
                <a:cs typeface="DM Sans Bold"/>
                <a:sym typeface="DM Sans Bold"/>
              </a:rPr>
              <a:t>LLM Model (Large Language Model)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92154" y="0"/>
            <a:ext cx="4795846" cy="10287000"/>
            <a:chOff x="0" y="0"/>
            <a:chExt cx="3223768" cy="6914923"/>
          </a:xfrm>
        </p:grpSpPr>
        <p:sp>
          <p:nvSpPr>
            <p:cNvPr name="Freeform 3" id="3"/>
            <p:cNvSpPr/>
            <p:nvPr/>
          </p:nvSpPr>
          <p:spPr>
            <a:xfrm flipH="false" flipV="false" rot="0">
              <a:off x="0" y="0"/>
              <a:ext cx="3223768" cy="6914923"/>
            </a:xfrm>
            <a:custGeom>
              <a:avLst/>
              <a:gdLst/>
              <a:ahLst/>
              <a:cxnLst/>
              <a:rect r="r" b="b" t="t" l="l"/>
              <a:pathLst>
                <a:path h="6914923" w="3223768">
                  <a:moveTo>
                    <a:pt x="0" y="0"/>
                  </a:moveTo>
                  <a:lnTo>
                    <a:pt x="3223768" y="0"/>
                  </a:lnTo>
                  <a:lnTo>
                    <a:pt x="3223768" y="6914923"/>
                  </a:lnTo>
                  <a:lnTo>
                    <a:pt x="0" y="6914923"/>
                  </a:lnTo>
                  <a:close/>
                </a:path>
              </a:pathLst>
            </a:custGeom>
            <a:solidFill>
              <a:srgbClr val="00B0DB"/>
            </a:solidFill>
          </p:spPr>
        </p:sp>
        <p:sp>
          <p:nvSpPr>
            <p:cNvPr name="TextBox 4" id="4"/>
            <p:cNvSpPr txBox="true"/>
            <p:nvPr/>
          </p:nvSpPr>
          <p:spPr>
            <a:xfrm>
              <a:off x="0" y="-38100"/>
              <a:ext cx="3223768" cy="695302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0" y="9229725"/>
            <a:ext cx="13492154" cy="0"/>
          </a:xfrm>
          <a:prstGeom prst="line">
            <a:avLst/>
          </a:prstGeom>
          <a:ln cap="flat" w="28575">
            <a:solidFill>
              <a:srgbClr val="D9D9D9"/>
            </a:solidFill>
            <a:prstDash val="solid"/>
            <a:headEnd type="none" len="sm" w="sm"/>
            <a:tailEnd type="none" len="sm" w="sm"/>
          </a:ln>
        </p:spPr>
      </p:sp>
      <p:sp>
        <p:nvSpPr>
          <p:cNvPr name="AutoShape 6" id="6"/>
          <p:cNvSpPr/>
          <p:nvPr/>
        </p:nvSpPr>
        <p:spPr>
          <a:xfrm rot="0">
            <a:off x="0" y="3270250"/>
            <a:ext cx="9596624" cy="0"/>
          </a:xfrm>
          <a:prstGeom prst="line">
            <a:avLst/>
          </a:prstGeom>
          <a:ln cap="flat" w="28575">
            <a:solidFill>
              <a:srgbClr val="D9D9D9"/>
            </a:solidFill>
            <a:prstDash val="solid"/>
            <a:headEnd type="none" len="sm" w="sm"/>
            <a:tailEnd type="none" len="sm" w="sm"/>
          </a:ln>
        </p:spPr>
      </p:sp>
      <p:sp>
        <p:nvSpPr>
          <p:cNvPr name="AutoShape 7" id="7"/>
          <p:cNvSpPr/>
          <p:nvPr/>
        </p:nvSpPr>
        <p:spPr>
          <a:xfrm>
            <a:off x="56470" y="4041370"/>
            <a:ext cx="9596624" cy="0"/>
          </a:xfrm>
          <a:prstGeom prst="line">
            <a:avLst/>
          </a:prstGeom>
          <a:ln cap="flat" w="28575">
            <a:solidFill>
              <a:srgbClr val="D9D9D9"/>
            </a:solidFill>
            <a:prstDash val="solid"/>
            <a:headEnd type="none" len="sm" w="sm"/>
            <a:tailEnd type="none" len="sm" w="sm"/>
          </a:ln>
        </p:spPr>
      </p:sp>
      <p:sp>
        <p:nvSpPr>
          <p:cNvPr name="Freeform 8" id="8"/>
          <p:cNvSpPr/>
          <p:nvPr/>
        </p:nvSpPr>
        <p:spPr>
          <a:xfrm flipH="false" flipV="false" rot="0">
            <a:off x="10480253" y="3013075"/>
            <a:ext cx="8431290" cy="5554744"/>
          </a:xfrm>
          <a:custGeom>
            <a:avLst/>
            <a:gdLst/>
            <a:ahLst/>
            <a:cxnLst/>
            <a:rect r="r" b="b" t="t" l="l"/>
            <a:pathLst>
              <a:path h="5554744" w="8431290">
                <a:moveTo>
                  <a:pt x="0" y="0"/>
                </a:moveTo>
                <a:lnTo>
                  <a:pt x="8431290" y="0"/>
                </a:lnTo>
                <a:lnTo>
                  <a:pt x="8431290" y="5554744"/>
                </a:lnTo>
                <a:lnTo>
                  <a:pt x="0" y="5554744"/>
                </a:lnTo>
                <a:lnTo>
                  <a:pt x="0" y="0"/>
                </a:lnTo>
                <a:close/>
              </a:path>
            </a:pathLst>
          </a:custGeom>
          <a:blipFill>
            <a:blip r:embed="rId2"/>
            <a:stretch>
              <a:fillRect l="-6068" t="0" r="0" b="0"/>
            </a:stretch>
          </a:blipFill>
        </p:spPr>
      </p:sp>
      <p:sp>
        <p:nvSpPr>
          <p:cNvPr name="TextBox 9" id="9"/>
          <p:cNvSpPr txBox="true"/>
          <p:nvPr/>
        </p:nvSpPr>
        <p:spPr>
          <a:xfrm rot="0">
            <a:off x="634263" y="628650"/>
            <a:ext cx="7632557" cy="2384425"/>
          </a:xfrm>
          <a:prstGeom prst="rect">
            <a:avLst/>
          </a:prstGeom>
        </p:spPr>
        <p:txBody>
          <a:bodyPr anchor="t" rtlCol="false" tIns="0" lIns="0" bIns="0" rIns="0">
            <a:spAutoFit/>
          </a:bodyPr>
          <a:lstStyle/>
          <a:p>
            <a:pPr algn="l">
              <a:lnSpc>
                <a:spcPts val="9349"/>
              </a:lnSpc>
            </a:pPr>
            <a:r>
              <a:rPr lang="en-US" sz="8499" b="true">
                <a:solidFill>
                  <a:srgbClr val="414042"/>
                </a:solidFill>
                <a:latin typeface="DM Sans Bold"/>
                <a:ea typeface="DM Sans Bold"/>
                <a:cs typeface="DM Sans Bold"/>
                <a:sym typeface="DM Sans Bold"/>
              </a:rPr>
              <a:t>System Architecture </a:t>
            </a:r>
          </a:p>
        </p:txBody>
      </p:sp>
      <p:sp>
        <p:nvSpPr>
          <p:cNvPr name="TextBox 10" id="10"/>
          <p:cNvSpPr txBox="true"/>
          <p:nvPr/>
        </p:nvSpPr>
        <p:spPr>
          <a:xfrm rot="0">
            <a:off x="162379" y="4246880"/>
            <a:ext cx="10043493" cy="4377690"/>
          </a:xfrm>
          <a:prstGeom prst="rect">
            <a:avLst/>
          </a:prstGeom>
        </p:spPr>
        <p:txBody>
          <a:bodyPr anchor="t" rtlCol="false" tIns="0" lIns="0" bIns="0" rIns="0">
            <a:spAutoFit/>
          </a:bodyPr>
          <a:lstStyle/>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Framework for collaborative AI agents that specialize in different aspects of stock analysis.</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Enables the creation of a “crew” of agents, each focused on specific tasks like gathering financial data, analyzing trends, and providing actionable insights.</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Collaborative nature ensures seamless teamwork between agents, offering a comprehensive view of financial data and stock performance.</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Enhances the investment advisor’s ability to deliver well-rounded analysis and suggest informed investment strategies.</a:t>
            </a:r>
          </a:p>
          <a:p>
            <a:pPr algn="just" marL="453390" indent="-226695" lvl="1">
              <a:lnSpc>
                <a:spcPts val="3150"/>
              </a:lnSpc>
              <a:buFont typeface="Arial"/>
              <a:buChar char="•"/>
            </a:pPr>
            <a:r>
              <a:rPr lang="en-US" sz="2100">
                <a:solidFill>
                  <a:srgbClr val="414042"/>
                </a:solidFill>
                <a:latin typeface="Open Sans"/>
                <a:ea typeface="Open Sans"/>
                <a:cs typeface="Open Sans"/>
                <a:sym typeface="Open Sans"/>
              </a:rPr>
              <a:t>Allows for multifaceted financial analysis, considering various financial factors for more accurate and holistic advice.</a:t>
            </a:r>
          </a:p>
          <a:p>
            <a:pPr algn="just">
              <a:lnSpc>
                <a:spcPts val="3150"/>
              </a:lnSpc>
            </a:pPr>
          </a:p>
        </p:txBody>
      </p:sp>
      <p:sp>
        <p:nvSpPr>
          <p:cNvPr name="TextBox 11" id="11"/>
          <p:cNvSpPr txBox="true"/>
          <p:nvPr/>
        </p:nvSpPr>
        <p:spPr>
          <a:xfrm rot="0">
            <a:off x="634263" y="3467691"/>
            <a:ext cx="6826370" cy="419100"/>
          </a:xfrm>
          <a:prstGeom prst="rect">
            <a:avLst/>
          </a:prstGeom>
        </p:spPr>
        <p:txBody>
          <a:bodyPr anchor="t" rtlCol="false" tIns="0" lIns="0" bIns="0" rIns="0">
            <a:spAutoFit/>
          </a:bodyPr>
          <a:lstStyle/>
          <a:p>
            <a:pPr algn="l">
              <a:lnSpc>
                <a:spcPts val="3299"/>
              </a:lnSpc>
            </a:pPr>
            <a:r>
              <a:rPr lang="en-US" sz="2999" b="true">
                <a:solidFill>
                  <a:srgbClr val="006EA4"/>
                </a:solidFill>
                <a:latin typeface="DM Sans Bold"/>
                <a:ea typeface="DM Sans Bold"/>
                <a:cs typeface="DM Sans Bold"/>
                <a:sym typeface="DM Sans Bold"/>
              </a:rPr>
              <a:t>CrewAI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4804569"/>
            <a:ext cx="18288000" cy="0"/>
          </a:xfrm>
          <a:prstGeom prst="line">
            <a:avLst/>
          </a:prstGeom>
          <a:ln cap="flat" w="28575">
            <a:solidFill>
              <a:srgbClr val="D9D9D9"/>
            </a:solidFill>
            <a:prstDash val="solid"/>
            <a:headEnd type="none" len="sm" w="sm"/>
            <a:tailEnd type="none" len="sm" w="sm"/>
          </a:ln>
        </p:spPr>
      </p:sp>
      <p:grpSp>
        <p:nvGrpSpPr>
          <p:cNvPr name="Group 3" id="3"/>
          <p:cNvGrpSpPr/>
          <p:nvPr/>
        </p:nvGrpSpPr>
        <p:grpSpPr>
          <a:xfrm rot="0">
            <a:off x="0" y="1028700"/>
            <a:ext cx="9448523" cy="1631876"/>
            <a:chOff x="0" y="0"/>
            <a:chExt cx="6351299" cy="1096947"/>
          </a:xfrm>
        </p:grpSpPr>
        <p:sp>
          <p:nvSpPr>
            <p:cNvPr name="Freeform 4" id="4"/>
            <p:cNvSpPr/>
            <p:nvPr/>
          </p:nvSpPr>
          <p:spPr>
            <a:xfrm flipH="false" flipV="false" rot="0">
              <a:off x="0" y="0"/>
              <a:ext cx="6351299" cy="1096947"/>
            </a:xfrm>
            <a:custGeom>
              <a:avLst/>
              <a:gdLst/>
              <a:ahLst/>
              <a:cxnLst/>
              <a:rect r="r" b="b" t="t" l="l"/>
              <a:pathLst>
                <a:path h="1096947" w="6351299">
                  <a:moveTo>
                    <a:pt x="0" y="0"/>
                  </a:moveTo>
                  <a:lnTo>
                    <a:pt x="6351299" y="0"/>
                  </a:lnTo>
                  <a:lnTo>
                    <a:pt x="6351299" y="1096947"/>
                  </a:lnTo>
                  <a:lnTo>
                    <a:pt x="0" y="1096947"/>
                  </a:lnTo>
                  <a:close/>
                </a:path>
              </a:pathLst>
            </a:custGeom>
            <a:solidFill>
              <a:srgbClr val="00B0DB"/>
            </a:solidFill>
          </p:spPr>
        </p:sp>
        <p:sp>
          <p:nvSpPr>
            <p:cNvPr name="TextBox 5" id="5"/>
            <p:cNvSpPr txBox="true"/>
            <p:nvPr/>
          </p:nvSpPr>
          <p:spPr>
            <a:xfrm>
              <a:off x="0" y="-38100"/>
              <a:ext cx="6351299" cy="113504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rot="-5400000">
            <a:off x="12101513" y="5129213"/>
            <a:ext cx="10287000" cy="0"/>
          </a:xfrm>
          <a:prstGeom prst="line">
            <a:avLst/>
          </a:prstGeom>
          <a:ln cap="flat" w="28575">
            <a:solidFill>
              <a:srgbClr val="D9D9D9"/>
            </a:solidFill>
            <a:prstDash val="solid"/>
            <a:headEnd type="none" len="sm" w="sm"/>
            <a:tailEnd type="none" len="sm" w="sm"/>
          </a:ln>
        </p:spPr>
      </p:sp>
      <p:grpSp>
        <p:nvGrpSpPr>
          <p:cNvPr name="Group 7" id="7"/>
          <p:cNvGrpSpPr/>
          <p:nvPr/>
        </p:nvGrpSpPr>
        <p:grpSpPr>
          <a:xfrm rot="0">
            <a:off x="621971" y="1201855"/>
            <a:ext cx="6441720" cy="1285567"/>
            <a:chOff x="0" y="0"/>
            <a:chExt cx="8588960" cy="1714090"/>
          </a:xfrm>
        </p:grpSpPr>
        <p:sp>
          <p:nvSpPr>
            <p:cNvPr name="Freeform 8" id="8"/>
            <p:cNvSpPr/>
            <p:nvPr/>
          </p:nvSpPr>
          <p:spPr>
            <a:xfrm flipH="false" flipV="false" rot="0">
              <a:off x="0" y="377167"/>
              <a:ext cx="1176219" cy="962361"/>
            </a:xfrm>
            <a:custGeom>
              <a:avLst/>
              <a:gdLst/>
              <a:ahLst/>
              <a:cxnLst/>
              <a:rect r="r" b="b" t="t" l="l"/>
              <a:pathLst>
                <a:path h="962361" w="1176219">
                  <a:moveTo>
                    <a:pt x="0" y="0"/>
                  </a:moveTo>
                  <a:lnTo>
                    <a:pt x="1176219" y="0"/>
                  </a:lnTo>
                  <a:lnTo>
                    <a:pt x="1176219" y="962361"/>
                  </a:lnTo>
                  <a:lnTo>
                    <a:pt x="0" y="962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33555" y="0"/>
              <a:ext cx="7255405" cy="1714090"/>
            </a:xfrm>
            <a:custGeom>
              <a:avLst/>
              <a:gdLst/>
              <a:ahLst/>
              <a:cxnLst/>
              <a:rect r="r" b="b" t="t" l="l"/>
              <a:pathLst>
                <a:path h="1714090" w="7255405">
                  <a:moveTo>
                    <a:pt x="0" y="0"/>
                  </a:moveTo>
                  <a:lnTo>
                    <a:pt x="7255405" y="0"/>
                  </a:lnTo>
                  <a:lnTo>
                    <a:pt x="7255405" y="1714090"/>
                  </a:lnTo>
                  <a:lnTo>
                    <a:pt x="0" y="1714090"/>
                  </a:lnTo>
                  <a:lnTo>
                    <a:pt x="0" y="0"/>
                  </a:lnTo>
                  <a:close/>
                </a:path>
              </a:pathLst>
            </a:custGeom>
            <a:blipFill>
              <a:blip r:embed="rId4"/>
              <a:stretch>
                <a:fillRect l="0" t="0" r="0" b="0"/>
              </a:stretch>
            </a:blipFill>
          </p:spPr>
        </p:sp>
      </p:grpSp>
      <p:sp>
        <p:nvSpPr>
          <p:cNvPr name="Freeform 10" id="10"/>
          <p:cNvSpPr/>
          <p:nvPr/>
        </p:nvSpPr>
        <p:spPr>
          <a:xfrm flipH="false" flipV="false" rot="0">
            <a:off x="9448523" y="1028700"/>
            <a:ext cx="7796489" cy="3790157"/>
          </a:xfrm>
          <a:custGeom>
            <a:avLst/>
            <a:gdLst/>
            <a:ahLst/>
            <a:cxnLst/>
            <a:rect r="r" b="b" t="t" l="l"/>
            <a:pathLst>
              <a:path h="3790157" w="7796489">
                <a:moveTo>
                  <a:pt x="0" y="0"/>
                </a:moveTo>
                <a:lnTo>
                  <a:pt x="7796489" y="0"/>
                </a:lnTo>
                <a:lnTo>
                  <a:pt x="7796489" y="3790157"/>
                </a:lnTo>
                <a:lnTo>
                  <a:pt x="0" y="3790157"/>
                </a:lnTo>
                <a:lnTo>
                  <a:pt x="0" y="0"/>
                </a:lnTo>
                <a:close/>
              </a:path>
            </a:pathLst>
          </a:custGeom>
          <a:blipFill>
            <a:blip r:embed="rId5">
              <a:alphaModFix amt="90000"/>
            </a:blip>
            <a:stretch>
              <a:fillRect l="0" t="-18779" r="-183" b="-18779"/>
            </a:stretch>
          </a:blipFill>
        </p:spPr>
      </p:sp>
      <p:sp>
        <p:nvSpPr>
          <p:cNvPr name="TextBox 11" id="11"/>
          <p:cNvSpPr txBox="true"/>
          <p:nvPr/>
        </p:nvSpPr>
        <p:spPr>
          <a:xfrm rot="0">
            <a:off x="1781677" y="3237161"/>
            <a:ext cx="5703693" cy="450215"/>
          </a:xfrm>
          <a:prstGeom prst="rect">
            <a:avLst/>
          </a:prstGeom>
        </p:spPr>
        <p:txBody>
          <a:bodyPr anchor="t" rtlCol="false" tIns="0" lIns="0" bIns="0" rIns="0">
            <a:spAutoFit/>
          </a:bodyPr>
          <a:lstStyle/>
          <a:p>
            <a:pPr algn="l">
              <a:lnSpc>
                <a:spcPts val="3639"/>
              </a:lnSpc>
            </a:pPr>
            <a:r>
              <a:rPr lang="en-US" sz="2799">
                <a:solidFill>
                  <a:srgbClr val="006EA4"/>
                </a:solidFill>
                <a:latin typeface="DM Sans"/>
                <a:ea typeface="DM Sans"/>
                <a:cs typeface="DM Sans"/>
                <a:sym typeface="DM Sans"/>
              </a:rPr>
              <a:t>Software Engineering Department</a:t>
            </a:r>
          </a:p>
        </p:txBody>
      </p:sp>
      <p:sp>
        <p:nvSpPr>
          <p:cNvPr name="TextBox 12" id="12"/>
          <p:cNvSpPr txBox="true"/>
          <p:nvPr/>
        </p:nvSpPr>
        <p:spPr>
          <a:xfrm rot="0">
            <a:off x="1781677" y="5026826"/>
            <a:ext cx="7178583" cy="1149350"/>
          </a:xfrm>
          <a:prstGeom prst="rect">
            <a:avLst/>
          </a:prstGeom>
        </p:spPr>
        <p:txBody>
          <a:bodyPr anchor="t" rtlCol="false" tIns="0" lIns="0" bIns="0" rIns="0">
            <a:spAutoFit/>
          </a:bodyPr>
          <a:lstStyle/>
          <a:p>
            <a:pPr algn="l">
              <a:lnSpc>
                <a:spcPts val="8800"/>
              </a:lnSpc>
            </a:pPr>
            <a:r>
              <a:rPr lang="en-US" sz="8000" b="true">
                <a:solidFill>
                  <a:srgbClr val="414042"/>
                </a:solidFill>
                <a:latin typeface="DM Sans Bold"/>
                <a:ea typeface="DM Sans Bold"/>
                <a:cs typeface="DM Sans Bold"/>
                <a:sym typeface="DM Sans Bold"/>
              </a:rPr>
              <a:t>Introduction</a:t>
            </a:r>
          </a:p>
        </p:txBody>
      </p:sp>
      <p:sp>
        <p:nvSpPr>
          <p:cNvPr name="TextBox 13" id="13"/>
          <p:cNvSpPr txBox="true"/>
          <p:nvPr/>
        </p:nvSpPr>
        <p:spPr>
          <a:xfrm rot="0">
            <a:off x="1818417" y="6280951"/>
            <a:ext cx="14796015" cy="2715895"/>
          </a:xfrm>
          <a:prstGeom prst="rect">
            <a:avLst/>
          </a:prstGeom>
        </p:spPr>
        <p:txBody>
          <a:bodyPr anchor="t" rtlCol="false" tIns="0" lIns="0" bIns="0" rIns="0">
            <a:spAutoFit/>
          </a:bodyPr>
          <a:lstStyle/>
          <a:p>
            <a:pPr algn="just">
              <a:lnSpc>
                <a:spcPts val="3079"/>
              </a:lnSpc>
            </a:pPr>
            <a:r>
              <a:rPr lang="en-US" sz="2199">
                <a:solidFill>
                  <a:srgbClr val="000000"/>
                </a:solidFill>
                <a:latin typeface="Open Sans"/>
                <a:ea typeface="Open Sans"/>
                <a:cs typeface="Open Sans"/>
                <a:sym typeface="Open Sans"/>
              </a:rPr>
              <a:t>In today's financial landscape, the stock market remains a lucrative but complex arena for investment, particularly for individuals without financial expertise.</a:t>
            </a:r>
          </a:p>
          <a:p>
            <a:pPr algn="just">
              <a:lnSpc>
                <a:spcPts val="3079"/>
              </a:lnSpc>
            </a:pPr>
            <a:r>
              <a:rPr lang="en-US" sz="2199">
                <a:solidFill>
                  <a:srgbClr val="000000"/>
                </a:solidFill>
                <a:latin typeface="Open Sans"/>
                <a:ea typeface="Open Sans"/>
                <a:cs typeface="Open Sans"/>
                <a:sym typeface="Open Sans"/>
              </a:rPr>
              <a:t>The primary challenge for these individuals is the high cost and often inaccessible nature of professional financial advice, coupled with the overwhelming array of investment choices.</a:t>
            </a:r>
          </a:p>
          <a:p>
            <a:pPr algn="just">
              <a:lnSpc>
                <a:spcPts val="3079"/>
              </a:lnSpc>
            </a:pPr>
            <a:r>
              <a:rPr lang="en-US" sz="2199">
                <a:solidFill>
                  <a:srgbClr val="000000"/>
                </a:solidFill>
                <a:latin typeface="Open Sans"/>
                <a:ea typeface="Open Sans"/>
                <a:cs typeface="Open Sans"/>
                <a:sym typeface="Open Sans"/>
              </a:rPr>
              <a:t>Our project seeks to address these barriers by developing an innovative web application that combines artificial intelligence with advanced analytics to offer personalized stock investment advice.</a:t>
            </a:r>
          </a:p>
          <a:p>
            <a:pPr algn="just">
              <a:lnSpc>
                <a:spcPts val="307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39461" y="0"/>
            <a:ext cx="4795846" cy="10287000"/>
            <a:chOff x="0" y="0"/>
            <a:chExt cx="3223768" cy="6914923"/>
          </a:xfrm>
        </p:grpSpPr>
        <p:sp>
          <p:nvSpPr>
            <p:cNvPr name="Freeform 3" id="3"/>
            <p:cNvSpPr/>
            <p:nvPr/>
          </p:nvSpPr>
          <p:spPr>
            <a:xfrm flipH="false" flipV="false" rot="0">
              <a:off x="0" y="0"/>
              <a:ext cx="3223768" cy="6914923"/>
            </a:xfrm>
            <a:custGeom>
              <a:avLst/>
              <a:gdLst/>
              <a:ahLst/>
              <a:cxnLst/>
              <a:rect r="r" b="b" t="t" l="l"/>
              <a:pathLst>
                <a:path h="6914923" w="3223768">
                  <a:moveTo>
                    <a:pt x="0" y="0"/>
                  </a:moveTo>
                  <a:lnTo>
                    <a:pt x="3223768" y="0"/>
                  </a:lnTo>
                  <a:lnTo>
                    <a:pt x="3223768" y="6914923"/>
                  </a:lnTo>
                  <a:lnTo>
                    <a:pt x="0" y="6914923"/>
                  </a:lnTo>
                  <a:close/>
                </a:path>
              </a:pathLst>
            </a:custGeom>
            <a:solidFill>
              <a:srgbClr val="00B0DB"/>
            </a:solidFill>
          </p:spPr>
        </p:sp>
        <p:sp>
          <p:nvSpPr>
            <p:cNvPr name="TextBox 4" id="4"/>
            <p:cNvSpPr txBox="true"/>
            <p:nvPr/>
          </p:nvSpPr>
          <p:spPr>
            <a:xfrm>
              <a:off x="0" y="-38100"/>
              <a:ext cx="3223768" cy="695302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0" y="9865007"/>
            <a:ext cx="13492154" cy="0"/>
          </a:xfrm>
          <a:prstGeom prst="line">
            <a:avLst/>
          </a:prstGeom>
          <a:ln cap="flat" w="28575">
            <a:solidFill>
              <a:srgbClr val="D9D9D9"/>
            </a:solidFill>
            <a:prstDash val="solid"/>
            <a:headEnd type="none" len="sm" w="sm"/>
            <a:tailEnd type="none" len="sm" w="sm"/>
          </a:ln>
        </p:spPr>
      </p:sp>
      <p:sp>
        <p:nvSpPr>
          <p:cNvPr name="AutoShape 6" id="6"/>
          <p:cNvSpPr/>
          <p:nvPr/>
        </p:nvSpPr>
        <p:spPr>
          <a:xfrm>
            <a:off x="0" y="3151187"/>
            <a:ext cx="9596624" cy="0"/>
          </a:xfrm>
          <a:prstGeom prst="line">
            <a:avLst/>
          </a:prstGeom>
          <a:ln cap="flat" w="28575">
            <a:solidFill>
              <a:srgbClr val="D9D9D9"/>
            </a:solidFill>
            <a:prstDash val="solid"/>
            <a:headEnd type="none" len="sm" w="sm"/>
            <a:tailEnd type="none" len="sm" w="sm"/>
          </a:ln>
        </p:spPr>
      </p:sp>
      <p:grpSp>
        <p:nvGrpSpPr>
          <p:cNvPr name="Group 7" id="7"/>
          <p:cNvGrpSpPr/>
          <p:nvPr/>
        </p:nvGrpSpPr>
        <p:grpSpPr>
          <a:xfrm rot="0">
            <a:off x="933138" y="3606297"/>
            <a:ext cx="12559016" cy="6088354"/>
            <a:chOff x="0" y="0"/>
            <a:chExt cx="16745355" cy="8117805"/>
          </a:xfrm>
        </p:grpSpPr>
        <p:grpSp>
          <p:nvGrpSpPr>
            <p:cNvPr name="Group 8" id="8"/>
            <p:cNvGrpSpPr/>
            <p:nvPr/>
          </p:nvGrpSpPr>
          <p:grpSpPr>
            <a:xfrm rot="0">
              <a:off x="7027990" y="5053085"/>
              <a:ext cx="3359787" cy="1076771"/>
              <a:chOff x="0" y="0"/>
              <a:chExt cx="663662" cy="212696"/>
            </a:xfrm>
          </p:grpSpPr>
          <p:sp>
            <p:nvSpPr>
              <p:cNvPr name="Freeform 9" id="9"/>
              <p:cNvSpPr/>
              <p:nvPr/>
            </p:nvSpPr>
            <p:spPr>
              <a:xfrm flipH="false" flipV="false" rot="0">
                <a:off x="0" y="0"/>
                <a:ext cx="663662" cy="212696"/>
              </a:xfrm>
              <a:custGeom>
                <a:avLst/>
                <a:gdLst/>
                <a:ahLst/>
                <a:cxnLst/>
                <a:rect r="r" b="b" t="t" l="l"/>
                <a:pathLst>
                  <a:path h="212696" w="663662">
                    <a:moveTo>
                      <a:pt x="0" y="0"/>
                    </a:moveTo>
                    <a:lnTo>
                      <a:pt x="663662" y="0"/>
                    </a:lnTo>
                    <a:lnTo>
                      <a:pt x="663662" y="212696"/>
                    </a:lnTo>
                    <a:lnTo>
                      <a:pt x="0" y="212696"/>
                    </a:ln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38100"/>
                <a:ext cx="663662" cy="250796"/>
              </a:xfrm>
              <a:prstGeom prst="rect">
                <a:avLst/>
              </a:prstGeom>
            </p:spPr>
            <p:txBody>
              <a:bodyPr anchor="ctr" rtlCol="false" tIns="50800" lIns="50800" bIns="50800" rIns="50800"/>
              <a:lstStyle/>
              <a:p>
                <a:pPr algn="ctr">
                  <a:lnSpc>
                    <a:spcPts val="2659"/>
                  </a:lnSpc>
                </a:pPr>
                <a:r>
                  <a:rPr lang="en-US" b="true" sz="1899">
                    <a:solidFill>
                      <a:srgbClr val="000000"/>
                    </a:solidFill>
                    <a:latin typeface="Canva Sans Bold"/>
                    <a:ea typeface="Canva Sans Bold"/>
                    <a:cs typeface="Canva Sans Bold"/>
                    <a:sym typeface="Canva Sans Bold"/>
                  </a:rPr>
                  <a:t>AI Financial Advisor</a:t>
                </a:r>
              </a:p>
            </p:txBody>
          </p:sp>
        </p:grpSp>
        <p:grpSp>
          <p:nvGrpSpPr>
            <p:cNvPr name="Group 11" id="11"/>
            <p:cNvGrpSpPr/>
            <p:nvPr/>
          </p:nvGrpSpPr>
          <p:grpSpPr>
            <a:xfrm rot="0">
              <a:off x="7027990" y="2615861"/>
              <a:ext cx="3359787" cy="1076771"/>
              <a:chOff x="0" y="0"/>
              <a:chExt cx="663662" cy="212696"/>
            </a:xfrm>
          </p:grpSpPr>
          <p:sp>
            <p:nvSpPr>
              <p:cNvPr name="Freeform 12" id="12"/>
              <p:cNvSpPr/>
              <p:nvPr/>
            </p:nvSpPr>
            <p:spPr>
              <a:xfrm flipH="false" flipV="false" rot="0">
                <a:off x="0" y="0"/>
                <a:ext cx="663662" cy="212696"/>
              </a:xfrm>
              <a:custGeom>
                <a:avLst/>
                <a:gdLst/>
                <a:ahLst/>
                <a:cxnLst/>
                <a:rect r="r" b="b" t="t" l="l"/>
                <a:pathLst>
                  <a:path h="212696" w="663662">
                    <a:moveTo>
                      <a:pt x="0" y="0"/>
                    </a:moveTo>
                    <a:lnTo>
                      <a:pt x="663662" y="0"/>
                    </a:lnTo>
                    <a:lnTo>
                      <a:pt x="663662" y="212696"/>
                    </a:lnTo>
                    <a:lnTo>
                      <a:pt x="0" y="212696"/>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38100"/>
                <a:ext cx="663662" cy="250796"/>
              </a:xfrm>
              <a:prstGeom prst="rect">
                <a:avLst/>
              </a:prstGeom>
            </p:spPr>
            <p:txBody>
              <a:bodyPr anchor="ctr" rtlCol="false" tIns="50800" lIns="50800" bIns="50800" rIns="50800"/>
              <a:lstStyle/>
              <a:p>
                <a:pPr algn="ctr">
                  <a:lnSpc>
                    <a:spcPts val="2659"/>
                  </a:lnSpc>
                </a:pPr>
                <a:r>
                  <a:rPr lang="en-US" b="true" sz="1899">
                    <a:solidFill>
                      <a:srgbClr val="000000"/>
                    </a:solidFill>
                    <a:latin typeface="Canva Sans Bold"/>
                    <a:ea typeface="Canva Sans Bold"/>
                    <a:cs typeface="Canva Sans Bold"/>
                    <a:sym typeface="Canva Sans Bold"/>
                  </a:rPr>
                  <a:t>Web Browser</a:t>
                </a:r>
              </a:p>
            </p:txBody>
          </p:sp>
        </p:grpSp>
        <p:sp>
          <p:nvSpPr>
            <p:cNvPr name="AutoShape 14" id="14"/>
            <p:cNvSpPr/>
            <p:nvPr/>
          </p:nvSpPr>
          <p:spPr>
            <a:xfrm>
              <a:off x="8707883" y="3692633"/>
              <a:ext cx="0" cy="1360452"/>
            </a:xfrm>
            <a:prstGeom prst="line">
              <a:avLst/>
            </a:prstGeom>
            <a:ln cap="flat" w="50800">
              <a:solidFill>
                <a:srgbClr val="000000"/>
              </a:solidFill>
              <a:prstDash val="solid"/>
              <a:headEnd type="none" len="sm" w="sm"/>
              <a:tailEnd type="triangle" len="med" w="lg"/>
            </a:ln>
          </p:spPr>
        </p:sp>
        <p:sp>
          <p:nvSpPr>
            <p:cNvPr name="Freeform 15" id="15"/>
            <p:cNvSpPr/>
            <p:nvPr/>
          </p:nvSpPr>
          <p:spPr>
            <a:xfrm flipH="false" flipV="false" rot="-2906352">
              <a:off x="13180344" y="6138033"/>
              <a:ext cx="1484198" cy="1484198"/>
            </a:xfrm>
            <a:custGeom>
              <a:avLst/>
              <a:gdLst/>
              <a:ahLst/>
              <a:cxnLst/>
              <a:rect r="r" b="b" t="t" l="l"/>
              <a:pathLst>
                <a:path h="1484198" w="1484198">
                  <a:moveTo>
                    <a:pt x="0" y="0"/>
                  </a:moveTo>
                  <a:lnTo>
                    <a:pt x="1484198" y="0"/>
                  </a:lnTo>
                  <a:lnTo>
                    <a:pt x="1484198" y="1484198"/>
                  </a:lnTo>
                  <a:lnTo>
                    <a:pt x="0" y="1484198"/>
                  </a:lnTo>
                  <a:lnTo>
                    <a:pt x="0" y="0"/>
                  </a:lnTo>
                  <a:close/>
                </a:path>
              </a:pathLst>
            </a:custGeom>
            <a:blipFill>
              <a:blip r:embed="rId2"/>
              <a:stretch>
                <a:fillRect l="0" t="0" r="0" b="0"/>
              </a:stretch>
            </a:blipFill>
          </p:spPr>
        </p:sp>
        <p:sp>
          <p:nvSpPr>
            <p:cNvPr name="TextBox 16" id="16"/>
            <p:cNvSpPr txBox="true"/>
            <p:nvPr/>
          </p:nvSpPr>
          <p:spPr>
            <a:xfrm rot="0">
              <a:off x="13299273" y="7699552"/>
              <a:ext cx="1552575" cy="418253"/>
            </a:xfrm>
            <a:prstGeom prst="rect">
              <a:avLst/>
            </a:prstGeom>
          </p:spPr>
          <p:txBody>
            <a:bodyPr anchor="t" rtlCol="false" tIns="0" lIns="0" bIns="0" rIns="0">
              <a:spAutoFit/>
            </a:bodyPr>
            <a:lstStyle/>
            <a:p>
              <a:pPr algn="ctr" marL="0" indent="0" lvl="0">
                <a:lnSpc>
                  <a:spcPts val="2659"/>
                </a:lnSpc>
                <a:spcBef>
                  <a:spcPct val="0"/>
                </a:spcBef>
              </a:pPr>
              <a:r>
                <a:rPr lang="en-US" b="true" sz="1899" strike="noStrike" u="none">
                  <a:solidFill>
                    <a:srgbClr val="000000"/>
                  </a:solidFill>
                  <a:latin typeface="Canva Sans Bold"/>
                  <a:ea typeface="Canva Sans Bold"/>
                  <a:cs typeface="Canva Sans Bold"/>
                  <a:sym typeface="Canva Sans Bold"/>
                </a:rPr>
                <a:t>MongoDB</a:t>
              </a:r>
            </a:p>
          </p:txBody>
        </p:sp>
        <p:sp>
          <p:nvSpPr>
            <p:cNvPr name="Freeform 17" id="17"/>
            <p:cNvSpPr/>
            <p:nvPr/>
          </p:nvSpPr>
          <p:spPr>
            <a:xfrm flipH="false" flipV="false" rot="628465">
              <a:off x="13206772" y="2977026"/>
              <a:ext cx="1663979" cy="1663979"/>
            </a:xfrm>
            <a:custGeom>
              <a:avLst/>
              <a:gdLst/>
              <a:ahLst/>
              <a:cxnLst/>
              <a:rect r="r" b="b" t="t" l="l"/>
              <a:pathLst>
                <a:path h="1663979" w="1663979">
                  <a:moveTo>
                    <a:pt x="0" y="0"/>
                  </a:moveTo>
                  <a:lnTo>
                    <a:pt x="1663979" y="0"/>
                  </a:lnTo>
                  <a:lnTo>
                    <a:pt x="1663979" y="1663979"/>
                  </a:lnTo>
                  <a:lnTo>
                    <a:pt x="0" y="1663979"/>
                  </a:lnTo>
                  <a:lnTo>
                    <a:pt x="0" y="0"/>
                  </a:lnTo>
                  <a:close/>
                </a:path>
              </a:pathLst>
            </a:custGeom>
            <a:blipFill>
              <a:blip r:embed="rId3"/>
              <a:stretch>
                <a:fillRect l="0" t="0" r="0" b="0"/>
              </a:stretch>
            </a:blipFill>
          </p:spPr>
        </p:sp>
        <p:sp>
          <p:nvSpPr>
            <p:cNvPr name="TextBox 18" id="18"/>
            <p:cNvSpPr txBox="true"/>
            <p:nvPr/>
          </p:nvSpPr>
          <p:spPr>
            <a:xfrm rot="0">
              <a:off x="13435262" y="4602905"/>
              <a:ext cx="1552575" cy="418253"/>
            </a:xfrm>
            <a:prstGeom prst="rect">
              <a:avLst/>
            </a:prstGeom>
          </p:spPr>
          <p:txBody>
            <a:bodyPr anchor="t" rtlCol="false" tIns="0" lIns="0" bIns="0" rIns="0">
              <a:spAutoFit/>
            </a:bodyPr>
            <a:lstStyle/>
            <a:p>
              <a:pPr algn="ctr" marL="0" indent="0" lvl="0">
                <a:lnSpc>
                  <a:spcPts val="2659"/>
                </a:lnSpc>
                <a:spcBef>
                  <a:spcPct val="0"/>
                </a:spcBef>
              </a:pPr>
              <a:r>
                <a:rPr lang="en-US" b="true" sz="1899">
                  <a:solidFill>
                    <a:srgbClr val="000000"/>
                  </a:solidFill>
                  <a:latin typeface="Canva Sans Bold"/>
                  <a:ea typeface="Canva Sans Bold"/>
                  <a:cs typeface="Canva Sans Bold"/>
                  <a:sym typeface="Canva Sans Bold"/>
                </a:rPr>
                <a:t>ReactJS</a:t>
              </a:r>
            </a:p>
          </p:txBody>
        </p:sp>
        <p:sp>
          <p:nvSpPr>
            <p:cNvPr name="Freeform 19" id="19"/>
            <p:cNvSpPr/>
            <p:nvPr/>
          </p:nvSpPr>
          <p:spPr>
            <a:xfrm flipH="false" flipV="false" rot="0">
              <a:off x="15192780" y="0"/>
              <a:ext cx="1445331" cy="1445331"/>
            </a:xfrm>
            <a:custGeom>
              <a:avLst/>
              <a:gdLst/>
              <a:ahLst/>
              <a:cxnLst/>
              <a:rect r="r" b="b" t="t" l="l"/>
              <a:pathLst>
                <a:path h="1445331" w="1445331">
                  <a:moveTo>
                    <a:pt x="0" y="0"/>
                  </a:moveTo>
                  <a:lnTo>
                    <a:pt x="1445331" y="0"/>
                  </a:lnTo>
                  <a:lnTo>
                    <a:pt x="1445331" y="1445331"/>
                  </a:lnTo>
                  <a:lnTo>
                    <a:pt x="0" y="1445331"/>
                  </a:lnTo>
                  <a:lnTo>
                    <a:pt x="0" y="0"/>
                  </a:lnTo>
                  <a:close/>
                </a:path>
              </a:pathLst>
            </a:custGeom>
            <a:blipFill>
              <a:blip r:embed="rId4"/>
              <a:stretch>
                <a:fillRect l="0" t="0" r="0" b="0"/>
              </a:stretch>
            </a:blipFill>
            <a:ln cap="sq">
              <a:noFill/>
              <a:prstDash val="solid"/>
              <a:miter/>
            </a:ln>
          </p:spPr>
        </p:sp>
        <p:sp>
          <p:nvSpPr>
            <p:cNvPr name="TextBox 20" id="20"/>
            <p:cNvSpPr txBox="true"/>
            <p:nvPr/>
          </p:nvSpPr>
          <p:spPr>
            <a:xfrm rot="0">
              <a:off x="15192780" y="1423259"/>
              <a:ext cx="1552575" cy="418253"/>
            </a:xfrm>
            <a:prstGeom prst="rect">
              <a:avLst/>
            </a:prstGeom>
          </p:spPr>
          <p:txBody>
            <a:bodyPr anchor="t" rtlCol="false" tIns="0" lIns="0" bIns="0" rIns="0">
              <a:spAutoFit/>
            </a:bodyPr>
            <a:lstStyle/>
            <a:p>
              <a:pPr algn="ctr" marL="0" indent="0" lvl="0">
                <a:lnSpc>
                  <a:spcPts val="2659"/>
                </a:lnSpc>
                <a:spcBef>
                  <a:spcPct val="0"/>
                </a:spcBef>
              </a:pPr>
              <a:r>
                <a:rPr lang="en-US" b="true" sz="1899">
                  <a:solidFill>
                    <a:srgbClr val="000000"/>
                  </a:solidFill>
                  <a:latin typeface="Canva Sans Bold"/>
                  <a:ea typeface="Canva Sans Bold"/>
                  <a:cs typeface="Canva Sans Bold"/>
                  <a:sym typeface="Canva Sans Bold"/>
                </a:rPr>
                <a:t>Stock API </a:t>
              </a:r>
            </a:p>
          </p:txBody>
        </p:sp>
        <p:sp>
          <p:nvSpPr>
            <p:cNvPr name="Freeform 21" id="21"/>
            <p:cNvSpPr/>
            <p:nvPr/>
          </p:nvSpPr>
          <p:spPr>
            <a:xfrm flipH="false" flipV="false" rot="0">
              <a:off x="3181726" y="5591470"/>
              <a:ext cx="1370222" cy="1370222"/>
            </a:xfrm>
            <a:custGeom>
              <a:avLst/>
              <a:gdLst/>
              <a:ahLst/>
              <a:cxnLst/>
              <a:rect r="r" b="b" t="t" l="l"/>
              <a:pathLst>
                <a:path h="1370222" w="1370222">
                  <a:moveTo>
                    <a:pt x="0" y="0"/>
                  </a:moveTo>
                  <a:lnTo>
                    <a:pt x="1370222" y="0"/>
                  </a:lnTo>
                  <a:lnTo>
                    <a:pt x="1370222" y="1370223"/>
                  </a:lnTo>
                  <a:lnTo>
                    <a:pt x="0" y="1370223"/>
                  </a:lnTo>
                  <a:lnTo>
                    <a:pt x="0" y="0"/>
                  </a:lnTo>
                  <a:close/>
                </a:path>
              </a:pathLst>
            </a:custGeom>
            <a:blipFill>
              <a:blip r:embed="rId5"/>
              <a:stretch>
                <a:fillRect l="0" t="0" r="0" b="0"/>
              </a:stretch>
            </a:blipFill>
          </p:spPr>
        </p:sp>
        <p:sp>
          <p:nvSpPr>
            <p:cNvPr name="TextBox 22" id="22"/>
            <p:cNvSpPr txBox="true"/>
            <p:nvPr/>
          </p:nvSpPr>
          <p:spPr>
            <a:xfrm rot="0">
              <a:off x="3181726" y="7065740"/>
              <a:ext cx="1552575" cy="418253"/>
            </a:xfrm>
            <a:prstGeom prst="rect">
              <a:avLst/>
            </a:prstGeom>
          </p:spPr>
          <p:txBody>
            <a:bodyPr anchor="t" rtlCol="false" tIns="0" lIns="0" bIns="0" rIns="0">
              <a:spAutoFit/>
            </a:bodyPr>
            <a:lstStyle/>
            <a:p>
              <a:pPr algn="ctr" marL="0" indent="0" lvl="0">
                <a:lnSpc>
                  <a:spcPts val="2659"/>
                </a:lnSpc>
                <a:spcBef>
                  <a:spcPct val="0"/>
                </a:spcBef>
              </a:pPr>
              <a:r>
                <a:rPr lang="en-US" b="true" sz="1899">
                  <a:solidFill>
                    <a:srgbClr val="000000"/>
                  </a:solidFill>
                  <a:latin typeface="Canva Sans Bold"/>
                  <a:ea typeface="Canva Sans Bold"/>
                  <a:cs typeface="Canva Sans Bold"/>
                  <a:sym typeface="Canva Sans Bold"/>
                </a:rPr>
                <a:t>Fast API</a:t>
              </a:r>
            </a:p>
          </p:txBody>
        </p:sp>
        <p:sp>
          <p:nvSpPr>
            <p:cNvPr name="Freeform 23" id="23"/>
            <p:cNvSpPr/>
            <p:nvPr/>
          </p:nvSpPr>
          <p:spPr>
            <a:xfrm flipH="false" flipV="false" rot="-167729">
              <a:off x="3221080" y="2164287"/>
              <a:ext cx="1654165" cy="1654165"/>
            </a:xfrm>
            <a:custGeom>
              <a:avLst/>
              <a:gdLst/>
              <a:ahLst/>
              <a:cxnLst/>
              <a:rect r="r" b="b" t="t" l="l"/>
              <a:pathLst>
                <a:path h="1654165" w="1654165">
                  <a:moveTo>
                    <a:pt x="0" y="0"/>
                  </a:moveTo>
                  <a:lnTo>
                    <a:pt x="1654165" y="0"/>
                  </a:lnTo>
                  <a:lnTo>
                    <a:pt x="1654165" y="1654165"/>
                  </a:lnTo>
                  <a:lnTo>
                    <a:pt x="0" y="1654165"/>
                  </a:lnTo>
                  <a:lnTo>
                    <a:pt x="0" y="0"/>
                  </a:lnTo>
                  <a:close/>
                </a:path>
              </a:pathLst>
            </a:custGeom>
            <a:blipFill>
              <a:blip r:embed="rId6"/>
              <a:stretch>
                <a:fillRect l="0" t="0" r="0" b="0"/>
              </a:stretch>
            </a:blipFill>
          </p:spPr>
        </p:sp>
        <p:sp>
          <p:nvSpPr>
            <p:cNvPr name="TextBox 24" id="24"/>
            <p:cNvSpPr txBox="true"/>
            <p:nvPr/>
          </p:nvSpPr>
          <p:spPr>
            <a:xfrm rot="-167729">
              <a:off x="3274280" y="3872990"/>
              <a:ext cx="1552575" cy="418253"/>
            </a:xfrm>
            <a:prstGeom prst="rect">
              <a:avLst/>
            </a:prstGeom>
          </p:spPr>
          <p:txBody>
            <a:bodyPr anchor="t" rtlCol="false" tIns="0" lIns="0" bIns="0" rIns="0">
              <a:spAutoFit/>
            </a:bodyPr>
            <a:lstStyle/>
            <a:p>
              <a:pPr algn="ctr" marL="0" indent="0" lvl="0">
                <a:lnSpc>
                  <a:spcPts val="2659"/>
                </a:lnSpc>
                <a:spcBef>
                  <a:spcPct val="0"/>
                </a:spcBef>
              </a:pPr>
              <a:r>
                <a:rPr lang="en-US" b="true" sz="1899">
                  <a:solidFill>
                    <a:srgbClr val="000000"/>
                  </a:solidFill>
                  <a:latin typeface="Canva Sans Bold"/>
                  <a:ea typeface="Canva Sans Bold"/>
                  <a:cs typeface="Canva Sans Bold"/>
                  <a:sym typeface="Canva Sans Bold"/>
                </a:rPr>
                <a:t>CrewAI</a:t>
              </a:r>
            </a:p>
          </p:txBody>
        </p:sp>
        <p:sp>
          <p:nvSpPr>
            <p:cNvPr name="Freeform 25" id="25"/>
            <p:cNvSpPr/>
            <p:nvPr/>
          </p:nvSpPr>
          <p:spPr>
            <a:xfrm flipH="false" flipV="false" rot="0">
              <a:off x="0" y="372007"/>
              <a:ext cx="1869362" cy="1869362"/>
            </a:xfrm>
            <a:custGeom>
              <a:avLst/>
              <a:gdLst/>
              <a:ahLst/>
              <a:cxnLst/>
              <a:rect r="r" b="b" t="t" l="l"/>
              <a:pathLst>
                <a:path h="1869362" w="1869362">
                  <a:moveTo>
                    <a:pt x="0" y="0"/>
                  </a:moveTo>
                  <a:lnTo>
                    <a:pt x="1869362" y="0"/>
                  </a:lnTo>
                  <a:lnTo>
                    <a:pt x="1869362" y="1869362"/>
                  </a:lnTo>
                  <a:lnTo>
                    <a:pt x="0" y="1869362"/>
                  </a:lnTo>
                  <a:lnTo>
                    <a:pt x="0" y="0"/>
                  </a:lnTo>
                  <a:close/>
                </a:path>
              </a:pathLst>
            </a:custGeom>
            <a:blipFill>
              <a:blip r:embed="rId7"/>
              <a:stretch>
                <a:fillRect l="0" t="0" r="0" b="0"/>
              </a:stretch>
            </a:blipFill>
          </p:spPr>
        </p:sp>
        <p:sp>
          <p:nvSpPr>
            <p:cNvPr name="TextBox 26" id="26"/>
            <p:cNvSpPr txBox="true"/>
            <p:nvPr/>
          </p:nvSpPr>
          <p:spPr>
            <a:xfrm rot="0">
              <a:off x="161777" y="2212794"/>
              <a:ext cx="1545808" cy="327848"/>
            </a:xfrm>
            <a:prstGeom prst="rect">
              <a:avLst/>
            </a:prstGeom>
          </p:spPr>
          <p:txBody>
            <a:bodyPr anchor="t" rtlCol="false" tIns="0" lIns="0" bIns="0" rIns="0">
              <a:spAutoFit/>
            </a:bodyPr>
            <a:lstStyle/>
            <a:p>
              <a:pPr algn="ctr" marL="0" indent="0" lvl="0">
                <a:lnSpc>
                  <a:spcPts val="2094"/>
                </a:lnSpc>
                <a:spcBef>
                  <a:spcPct val="0"/>
                </a:spcBef>
              </a:pPr>
              <a:r>
                <a:rPr lang="en-US" b="true" sz="1495">
                  <a:solidFill>
                    <a:srgbClr val="000000"/>
                  </a:solidFill>
                  <a:latin typeface="Canva Sans Bold"/>
                  <a:ea typeface="Canva Sans Bold"/>
                  <a:cs typeface="Canva Sans Bold"/>
                  <a:sym typeface="Canva Sans Bold"/>
                </a:rPr>
                <a:t>LLM Model</a:t>
              </a:r>
            </a:p>
          </p:txBody>
        </p:sp>
        <p:sp>
          <p:nvSpPr>
            <p:cNvPr name="AutoShape 27" id="27"/>
            <p:cNvSpPr/>
            <p:nvPr/>
          </p:nvSpPr>
          <p:spPr>
            <a:xfrm>
              <a:off x="10388262" y="5883496"/>
              <a:ext cx="1327688" cy="0"/>
            </a:xfrm>
            <a:prstGeom prst="line">
              <a:avLst/>
            </a:prstGeom>
            <a:ln cap="flat" w="50800">
              <a:solidFill>
                <a:srgbClr val="000000"/>
              </a:solidFill>
              <a:prstDash val="solid"/>
              <a:headEnd type="none" len="sm" w="sm"/>
              <a:tailEnd type="none" len="sm" w="sm"/>
            </a:ln>
          </p:spPr>
        </p:sp>
        <p:sp>
          <p:nvSpPr>
            <p:cNvPr name="AutoShape 28" id="28"/>
            <p:cNvSpPr/>
            <p:nvPr/>
          </p:nvSpPr>
          <p:spPr>
            <a:xfrm flipH="true">
              <a:off x="11690551" y="5883371"/>
              <a:ext cx="12700" cy="1091799"/>
            </a:xfrm>
            <a:prstGeom prst="line">
              <a:avLst/>
            </a:prstGeom>
            <a:ln cap="flat" w="50800">
              <a:solidFill>
                <a:srgbClr val="000000"/>
              </a:solidFill>
              <a:prstDash val="solid"/>
              <a:headEnd type="none" len="sm" w="sm"/>
              <a:tailEnd type="none" len="sm" w="sm"/>
            </a:ln>
          </p:spPr>
        </p:sp>
        <p:sp>
          <p:nvSpPr>
            <p:cNvPr name="AutoShape 29" id="29"/>
            <p:cNvSpPr/>
            <p:nvPr/>
          </p:nvSpPr>
          <p:spPr>
            <a:xfrm flipH="true">
              <a:off x="11677851" y="6975170"/>
              <a:ext cx="1782825" cy="0"/>
            </a:xfrm>
            <a:prstGeom prst="line">
              <a:avLst/>
            </a:prstGeom>
            <a:ln cap="flat" w="50800">
              <a:solidFill>
                <a:srgbClr val="000000"/>
              </a:solidFill>
              <a:prstDash val="solid"/>
              <a:headEnd type="none" len="sm" w="sm"/>
              <a:tailEnd type="none" len="sm" w="sm"/>
            </a:ln>
          </p:spPr>
        </p:sp>
        <p:sp>
          <p:nvSpPr>
            <p:cNvPr name="AutoShape 30" id="30"/>
            <p:cNvSpPr/>
            <p:nvPr/>
          </p:nvSpPr>
          <p:spPr>
            <a:xfrm>
              <a:off x="10388262" y="5388270"/>
              <a:ext cx="1327688" cy="0"/>
            </a:xfrm>
            <a:prstGeom prst="line">
              <a:avLst/>
            </a:prstGeom>
            <a:ln cap="flat" w="50800">
              <a:solidFill>
                <a:srgbClr val="000000"/>
              </a:solidFill>
              <a:prstDash val="solid"/>
              <a:headEnd type="none" len="sm" w="sm"/>
              <a:tailEnd type="none" len="sm" w="sm"/>
            </a:ln>
          </p:spPr>
        </p:sp>
        <p:sp>
          <p:nvSpPr>
            <p:cNvPr name="AutoShape 31" id="31"/>
            <p:cNvSpPr/>
            <p:nvPr/>
          </p:nvSpPr>
          <p:spPr>
            <a:xfrm>
              <a:off x="11687376" y="3854198"/>
              <a:ext cx="0" cy="1533836"/>
            </a:xfrm>
            <a:prstGeom prst="line">
              <a:avLst/>
            </a:prstGeom>
            <a:ln cap="flat" w="50800">
              <a:solidFill>
                <a:srgbClr val="000000"/>
              </a:solidFill>
              <a:prstDash val="solid"/>
              <a:headEnd type="none" len="sm" w="sm"/>
              <a:tailEnd type="none" len="sm" w="sm"/>
            </a:ln>
          </p:spPr>
        </p:sp>
        <p:sp>
          <p:nvSpPr>
            <p:cNvPr name="AutoShape 32" id="32"/>
            <p:cNvSpPr/>
            <p:nvPr/>
          </p:nvSpPr>
          <p:spPr>
            <a:xfrm flipH="true">
              <a:off x="11687376" y="3879598"/>
              <a:ext cx="1782825" cy="0"/>
            </a:xfrm>
            <a:prstGeom prst="line">
              <a:avLst/>
            </a:prstGeom>
            <a:ln cap="flat" w="50800">
              <a:solidFill>
                <a:srgbClr val="000000"/>
              </a:solidFill>
              <a:prstDash val="solid"/>
              <a:headEnd type="none" len="sm" w="sm"/>
              <a:tailEnd type="none" len="sm" w="sm"/>
            </a:ln>
          </p:spPr>
        </p:sp>
        <p:sp>
          <p:nvSpPr>
            <p:cNvPr name="AutoShape 33" id="33"/>
            <p:cNvSpPr/>
            <p:nvPr/>
          </p:nvSpPr>
          <p:spPr>
            <a:xfrm flipH="true" flipV="true">
              <a:off x="14837100" y="3841498"/>
              <a:ext cx="1233249" cy="0"/>
            </a:xfrm>
            <a:prstGeom prst="line">
              <a:avLst/>
            </a:prstGeom>
            <a:ln cap="flat" w="50800">
              <a:solidFill>
                <a:srgbClr val="000000"/>
              </a:solidFill>
              <a:prstDash val="solid"/>
              <a:headEnd type="none" len="sm" w="sm"/>
              <a:tailEnd type="none" len="sm" w="sm"/>
            </a:ln>
          </p:spPr>
        </p:sp>
        <p:sp>
          <p:nvSpPr>
            <p:cNvPr name="AutoShape 34" id="34"/>
            <p:cNvSpPr/>
            <p:nvPr/>
          </p:nvSpPr>
          <p:spPr>
            <a:xfrm flipH="true">
              <a:off x="16057968" y="1928197"/>
              <a:ext cx="0" cy="1913381"/>
            </a:xfrm>
            <a:prstGeom prst="line">
              <a:avLst/>
            </a:prstGeom>
            <a:ln cap="flat" w="50800">
              <a:solidFill>
                <a:srgbClr val="000000"/>
              </a:solidFill>
              <a:prstDash val="solid"/>
              <a:headEnd type="none" len="sm" w="sm"/>
              <a:tailEnd type="none" len="sm" w="sm"/>
            </a:ln>
          </p:spPr>
        </p:sp>
        <p:sp>
          <p:nvSpPr>
            <p:cNvPr name="AutoShape 35" id="35"/>
            <p:cNvSpPr/>
            <p:nvPr/>
          </p:nvSpPr>
          <p:spPr>
            <a:xfrm flipH="true">
              <a:off x="1869362" y="1124395"/>
              <a:ext cx="2163860" cy="0"/>
            </a:xfrm>
            <a:prstGeom prst="line">
              <a:avLst/>
            </a:prstGeom>
            <a:ln cap="flat" w="50800">
              <a:solidFill>
                <a:srgbClr val="000000"/>
              </a:solidFill>
              <a:prstDash val="solid"/>
              <a:headEnd type="none" len="sm" w="sm"/>
              <a:tailEnd type="none" len="sm" w="sm"/>
            </a:ln>
          </p:spPr>
        </p:sp>
        <p:sp>
          <p:nvSpPr>
            <p:cNvPr name="AutoShape 36" id="36"/>
            <p:cNvSpPr/>
            <p:nvPr/>
          </p:nvSpPr>
          <p:spPr>
            <a:xfrm flipV="true">
              <a:off x="4007824" y="1123775"/>
              <a:ext cx="0" cy="1041496"/>
            </a:xfrm>
            <a:prstGeom prst="line">
              <a:avLst/>
            </a:prstGeom>
            <a:ln cap="flat" w="50800">
              <a:solidFill>
                <a:srgbClr val="000000"/>
              </a:solidFill>
              <a:prstDash val="solid"/>
              <a:headEnd type="none" len="sm" w="sm"/>
              <a:tailEnd type="none" len="sm" w="sm"/>
            </a:ln>
          </p:spPr>
        </p:sp>
        <p:sp>
          <p:nvSpPr>
            <p:cNvPr name="AutoShape 37" id="37"/>
            <p:cNvSpPr/>
            <p:nvPr/>
          </p:nvSpPr>
          <p:spPr>
            <a:xfrm flipV="true">
              <a:off x="3925167" y="4329117"/>
              <a:ext cx="0" cy="1228688"/>
            </a:xfrm>
            <a:prstGeom prst="line">
              <a:avLst/>
            </a:prstGeom>
            <a:ln cap="flat" w="50800">
              <a:solidFill>
                <a:srgbClr val="000000"/>
              </a:solidFill>
              <a:prstDash val="solid"/>
              <a:headEnd type="none" len="sm" w="sm"/>
              <a:tailEnd type="none" len="sm" w="sm"/>
            </a:ln>
          </p:spPr>
        </p:sp>
        <p:sp>
          <p:nvSpPr>
            <p:cNvPr name="AutoShape 38" id="38"/>
            <p:cNvSpPr/>
            <p:nvPr/>
          </p:nvSpPr>
          <p:spPr>
            <a:xfrm flipH="true" flipV="true">
              <a:off x="4562429" y="6336011"/>
              <a:ext cx="1144991" cy="24551"/>
            </a:xfrm>
            <a:prstGeom prst="line">
              <a:avLst/>
            </a:prstGeom>
            <a:ln cap="flat" w="50800">
              <a:solidFill>
                <a:srgbClr val="000000"/>
              </a:solidFill>
              <a:prstDash val="solid"/>
              <a:headEnd type="none" len="sm" w="sm"/>
              <a:tailEnd type="none" len="sm" w="sm"/>
            </a:ln>
          </p:spPr>
        </p:sp>
        <p:sp>
          <p:nvSpPr>
            <p:cNvPr name="AutoShape 39" id="39"/>
            <p:cNvSpPr/>
            <p:nvPr/>
          </p:nvSpPr>
          <p:spPr>
            <a:xfrm>
              <a:off x="5707420" y="5591470"/>
              <a:ext cx="545" cy="769935"/>
            </a:xfrm>
            <a:prstGeom prst="line">
              <a:avLst/>
            </a:prstGeom>
            <a:ln cap="flat" w="50800">
              <a:solidFill>
                <a:srgbClr val="000000"/>
              </a:solidFill>
              <a:prstDash val="solid"/>
              <a:headEnd type="none" len="sm" w="sm"/>
              <a:tailEnd type="none" len="sm" w="sm"/>
            </a:ln>
          </p:spPr>
        </p:sp>
        <p:sp>
          <p:nvSpPr>
            <p:cNvPr name="AutoShape 40" id="40"/>
            <p:cNvSpPr/>
            <p:nvPr/>
          </p:nvSpPr>
          <p:spPr>
            <a:xfrm flipH="true">
              <a:off x="5707715" y="5591470"/>
              <a:ext cx="1320275" cy="12697"/>
            </a:xfrm>
            <a:prstGeom prst="line">
              <a:avLst/>
            </a:prstGeom>
            <a:ln cap="flat" w="50800">
              <a:solidFill>
                <a:srgbClr val="000000"/>
              </a:solidFill>
              <a:prstDash val="solid"/>
              <a:headEnd type="none" len="sm" w="sm"/>
              <a:tailEnd type="none" len="sm" w="sm"/>
            </a:ln>
          </p:spPr>
        </p:sp>
      </p:grpSp>
      <p:sp>
        <p:nvSpPr>
          <p:cNvPr name="AutoShape 41" id="41"/>
          <p:cNvSpPr/>
          <p:nvPr/>
        </p:nvSpPr>
        <p:spPr>
          <a:xfrm>
            <a:off x="56470" y="3908020"/>
            <a:ext cx="9596624" cy="0"/>
          </a:xfrm>
          <a:prstGeom prst="line">
            <a:avLst/>
          </a:prstGeom>
          <a:ln cap="flat" w="28575">
            <a:solidFill>
              <a:srgbClr val="D9D9D9"/>
            </a:solidFill>
            <a:prstDash val="solid"/>
            <a:headEnd type="none" len="sm" w="sm"/>
            <a:tailEnd type="none" len="sm" w="sm"/>
          </a:ln>
        </p:spPr>
      </p:sp>
      <p:sp>
        <p:nvSpPr>
          <p:cNvPr name="TextBox 42" id="42"/>
          <p:cNvSpPr txBox="true"/>
          <p:nvPr/>
        </p:nvSpPr>
        <p:spPr>
          <a:xfrm rot="0">
            <a:off x="634263" y="628650"/>
            <a:ext cx="7632557" cy="2384425"/>
          </a:xfrm>
          <a:prstGeom prst="rect">
            <a:avLst/>
          </a:prstGeom>
        </p:spPr>
        <p:txBody>
          <a:bodyPr anchor="t" rtlCol="false" tIns="0" lIns="0" bIns="0" rIns="0">
            <a:spAutoFit/>
          </a:bodyPr>
          <a:lstStyle/>
          <a:p>
            <a:pPr algn="l">
              <a:lnSpc>
                <a:spcPts val="9349"/>
              </a:lnSpc>
            </a:pPr>
            <a:r>
              <a:rPr lang="en-US" sz="8499" b="true">
                <a:solidFill>
                  <a:srgbClr val="414042"/>
                </a:solidFill>
                <a:latin typeface="DM Sans Bold"/>
                <a:ea typeface="DM Sans Bold"/>
                <a:cs typeface="DM Sans Bold"/>
                <a:sym typeface="DM Sans Bold"/>
              </a:rPr>
              <a:t>System Architecture </a:t>
            </a:r>
          </a:p>
        </p:txBody>
      </p:sp>
      <p:sp>
        <p:nvSpPr>
          <p:cNvPr name="TextBox 43" id="43"/>
          <p:cNvSpPr txBox="true"/>
          <p:nvPr/>
        </p:nvSpPr>
        <p:spPr>
          <a:xfrm rot="0">
            <a:off x="634263" y="3334341"/>
            <a:ext cx="6826370" cy="419100"/>
          </a:xfrm>
          <a:prstGeom prst="rect">
            <a:avLst/>
          </a:prstGeom>
        </p:spPr>
        <p:txBody>
          <a:bodyPr anchor="t" rtlCol="false" tIns="0" lIns="0" bIns="0" rIns="0">
            <a:spAutoFit/>
          </a:bodyPr>
          <a:lstStyle/>
          <a:p>
            <a:pPr algn="l">
              <a:lnSpc>
                <a:spcPts val="3299"/>
              </a:lnSpc>
            </a:pPr>
            <a:r>
              <a:rPr lang="en-US" sz="2999" b="true">
                <a:solidFill>
                  <a:srgbClr val="006EA4"/>
                </a:solidFill>
                <a:latin typeface="DM Sans Bold"/>
                <a:ea typeface="DM Sans Bold"/>
                <a:cs typeface="DM Sans Bold"/>
                <a:sym typeface="DM Sans Bold"/>
              </a:rPr>
              <a:t>Final Architecture</a:t>
            </a:r>
          </a:p>
        </p:txBody>
      </p:sp>
      <p:sp>
        <p:nvSpPr>
          <p:cNvPr name="AutoShape 44" id="44"/>
          <p:cNvSpPr/>
          <p:nvPr/>
        </p:nvSpPr>
        <p:spPr>
          <a:xfrm>
            <a:off x="13639461" y="1462874"/>
            <a:ext cx="5883598" cy="0"/>
          </a:xfrm>
          <a:prstGeom prst="line">
            <a:avLst/>
          </a:prstGeom>
          <a:ln cap="flat" w="38100">
            <a:solidFill>
              <a:srgbClr val="FFFFFF"/>
            </a:solidFill>
            <a:prstDash val="solid"/>
            <a:headEnd type="none" len="sm" w="sm"/>
            <a:tailEnd type="none" len="sm" w="sm"/>
          </a:ln>
        </p:spPr>
      </p:sp>
      <p:sp>
        <p:nvSpPr>
          <p:cNvPr name="AutoShape 45" id="45"/>
          <p:cNvSpPr/>
          <p:nvPr/>
        </p:nvSpPr>
        <p:spPr>
          <a:xfrm>
            <a:off x="13639461" y="8300545"/>
            <a:ext cx="5883598"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45641" y="1407016"/>
            <a:ext cx="12641249" cy="8813887"/>
          </a:xfrm>
          <a:custGeom>
            <a:avLst/>
            <a:gdLst/>
            <a:ahLst/>
            <a:cxnLst/>
            <a:rect r="r" b="b" t="t" l="l"/>
            <a:pathLst>
              <a:path h="8813887" w="12641249">
                <a:moveTo>
                  <a:pt x="0" y="0"/>
                </a:moveTo>
                <a:lnTo>
                  <a:pt x="12641249" y="0"/>
                </a:lnTo>
                <a:lnTo>
                  <a:pt x="12641249" y="8813886"/>
                </a:lnTo>
                <a:lnTo>
                  <a:pt x="0" y="8813886"/>
                </a:lnTo>
                <a:lnTo>
                  <a:pt x="0" y="0"/>
                </a:lnTo>
                <a:close/>
              </a:path>
            </a:pathLst>
          </a:custGeom>
          <a:blipFill>
            <a:blip r:embed="rId2"/>
            <a:stretch>
              <a:fillRect l="0" t="-248" r="0" b="-1762"/>
            </a:stretch>
          </a:blipFill>
        </p:spPr>
      </p:sp>
      <p:grpSp>
        <p:nvGrpSpPr>
          <p:cNvPr name="Group 3" id="3"/>
          <p:cNvGrpSpPr/>
          <p:nvPr/>
        </p:nvGrpSpPr>
        <p:grpSpPr>
          <a:xfrm rot="0">
            <a:off x="0" y="0"/>
            <a:ext cx="4373434" cy="10287000"/>
            <a:chOff x="0" y="0"/>
            <a:chExt cx="2939823" cy="6914923"/>
          </a:xfrm>
        </p:grpSpPr>
        <p:sp>
          <p:nvSpPr>
            <p:cNvPr name="Freeform 4" id="4"/>
            <p:cNvSpPr/>
            <p:nvPr/>
          </p:nvSpPr>
          <p:spPr>
            <a:xfrm flipH="false" flipV="false" rot="0">
              <a:off x="0" y="0"/>
              <a:ext cx="2939823" cy="6914923"/>
            </a:xfrm>
            <a:custGeom>
              <a:avLst/>
              <a:gdLst/>
              <a:ahLst/>
              <a:cxnLst/>
              <a:rect r="r" b="b" t="t" l="l"/>
              <a:pathLst>
                <a:path h="6914923" w="2939823">
                  <a:moveTo>
                    <a:pt x="0" y="0"/>
                  </a:moveTo>
                  <a:lnTo>
                    <a:pt x="2939823" y="0"/>
                  </a:lnTo>
                  <a:lnTo>
                    <a:pt x="2939823" y="6914923"/>
                  </a:lnTo>
                  <a:lnTo>
                    <a:pt x="0" y="6914923"/>
                  </a:lnTo>
                  <a:close/>
                </a:path>
              </a:pathLst>
            </a:custGeom>
            <a:solidFill>
              <a:srgbClr val="00B0DB"/>
            </a:solidFill>
          </p:spPr>
        </p:sp>
        <p:sp>
          <p:nvSpPr>
            <p:cNvPr name="TextBox 5" id="5"/>
            <p:cNvSpPr txBox="true"/>
            <p:nvPr/>
          </p:nvSpPr>
          <p:spPr>
            <a:xfrm>
              <a:off x="0" y="-38100"/>
              <a:ext cx="2939823" cy="695302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9354" y="155738"/>
            <a:ext cx="8894646" cy="2263776"/>
          </a:xfrm>
          <a:prstGeom prst="rect">
            <a:avLst/>
          </a:prstGeom>
        </p:spPr>
        <p:txBody>
          <a:bodyPr anchor="t" rtlCol="false" tIns="0" lIns="0" bIns="0" rIns="0">
            <a:spAutoFit/>
          </a:bodyPr>
          <a:lstStyle/>
          <a:p>
            <a:pPr algn="l">
              <a:lnSpc>
                <a:spcPts val="8800"/>
              </a:lnSpc>
            </a:pPr>
            <a:r>
              <a:rPr lang="en-US" sz="8000" b="true">
                <a:solidFill>
                  <a:srgbClr val="414042"/>
                </a:solidFill>
                <a:latin typeface="DM Sans Bold"/>
                <a:ea typeface="DM Sans Bold"/>
                <a:cs typeface="DM Sans Bold"/>
                <a:sym typeface="DM Sans Bold"/>
              </a:rPr>
              <a:t>User Interface Design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373434" cy="10287000"/>
            <a:chOff x="0" y="0"/>
            <a:chExt cx="2939823" cy="6914923"/>
          </a:xfrm>
        </p:grpSpPr>
        <p:sp>
          <p:nvSpPr>
            <p:cNvPr name="Freeform 3" id="3"/>
            <p:cNvSpPr/>
            <p:nvPr/>
          </p:nvSpPr>
          <p:spPr>
            <a:xfrm flipH="false" flipV="false" rot="0">
              <a:off x="0" y="0"/>
              <a:ext cx="2939823" cy="6914923"/>
            </a:xfrm>
            <a:custGeom>
              <a:avLst/>
              <a:gdLst/>
              <a:ahLst/>
              <a:cxnLst/>
              <a:rect r="r" b="b" t="t" l="l"/>
              <a:pathLst>
                <a:path h="6914923" w="2939823">
                  <a:moveTo>
                    <a:pt x="0" y="0"/>
                  </a:moveTo>
                  <a:lnTo>
                    <a:pt x="2939823" y="0"/>
                  </a:lnTo>
                  <a:lnTo>
                    <a:pt x="2939823" y="6914923"/>
                  </a:lnTo>
                  <a:lnTo>
                    <a:pt x="0" y="6914923"/>
                  </a:lnTo>
                  <a:close/>
                </a:path>
              </a:pathLst>
            </a:custGeom>
            <a:solidFill>
              <a:srgbClr val="00B0DB"/>
            </a:solidFill>
          </p:spPr>
        </p:sp>
        <p:sp>
          <p:nvSpPr>
            <p:cNvPr name="TextBox 4" id="4"/>
            <p:cNvSpPr txBox="true"/>
            <p:nvPr/>
          </p:nvSpPr>
          <p:spPr>
            <a:xfrm>
              <a:off x="0" y="-38100"/>
              <a:ext cx="2939823" cy="695302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49354" y="155738"/>
            <a:ext cx="8894646" cy="2263776"/>
          </a:xfrm>
          <a:prstGeom prst="rect">
            <a:avLst/>
          </a:prstGeom>
        </p:spPr>
        <p:txBody>
          <a:bodyPr anchor="t" rtlCol="false" tIns="0" lIns="0" bIns="0" rIns="0">
            <a:spAutoFit/>
          </a:bodyPr>
          <a:lstStyle/>
          <a:p>
            <a:pPr algn="l">
              <a:lnSpc>
                <a:spcPts val="8800"/>
              </a:lnSpc>
            </a:pPr>
            <a:r>
              <a:rPr lang="en-US" sz="8000" b="true">
                <a:solidFill>
                  <a:srgbClr val="414042"/>
                </a:solidFill>
                <a:latin typeface="DM Sans Bold"/>
                <a:ea typeface="DM Sans Bold"/>
                <a:cs typeface="DM Sans Bold"/>
                <a:sym typeface="DM Sans Bold"/>
              </a:rPr>
              <a:t>User Interface Design</a:t>
            </a:r>
          </a:p>
        </p:txBody>
      </p:sp>
      <p:sp>
        <p:nvSpPr>
          <p:cNvPr name="Freeform 6" id="6"/>
          <p:cNvSpPr/>
          <p:nvPr/>
        </p:nvSpPr>
        <p:spPr>
          <a:xfrm flipH="false" flipV="false" rot="0">
            <a:off x="5455003" y="1254288"/>
            <a:ext cx="12508599" cy="8845853"/>
          </a:xfrm>
          <a:custGeom>
            <a:avLst/>
            <a:gdLst/>
            <a:ahLst/>
            <a:cxnLst/>
            <a:rect r="r" b="b" t="t" l="l"/>
            <a:pathLst>
              <a:path h="8845853" w="12508599">
                <a:moveTo>
                  <a:pt x="0" y="0"/>
                </a:moveTo>
                <a:lnTo>
                  <a:pt x="12508599" y="0"/>
                </a:lnTo>
                <a:lnTo>
                  <a:pt x="12508599" y="8845853"/>
                </a:lnTo>
                <a:lnTo>
                  <a:pt x="0" y="8845853"/>
                </a:lnTo>
                <a:lnTo>
                  <a:pt x="0" y="0"/>
                </a:lnTo>
                <a:close/>
              </a:path>
            </a:pathLst>
          </a:custGeom>
          <a:blipFill>
            <a:blip r:embed="rId2"/>
            <a:stretch>
              <a:fillRect l="0" t="-287" r="0" b="-287"/>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3190" y="2191237"/>
            <a:ext cx="8301619" cy="5904527"/>
          </a:xfrm>
          <a:custGeom>
            <a:avLst/>
            <a:gdLst/>
            <a:ahLst/>
            <a:cxnLst/>
            <a:rect r="r" b="b" t="t" l="l"/>
            <a:pathLst>
              <a:path h="5904527" w="8301619">
                <a:moveTo>
                  <a:pt x="0" y="0"/>
                </a:moveTo>
                <a:lnTo>
                  <a:pt x="8301620" y="0"/>
                </a:lnTo>
                <a:lnTo>
                  <a:pt x="8301620" y="5904526"/>
                </a:lnTo>
                <a:lnTo>
                  <a:pt x="0" y="5904526"/>
                </a:lnTo>
                <a:lnTo>
                  <a:pt x="0" y="0"/>
                </a:lnTo>
                <a:close/>
              </a:path>
            </a:pathLst>
          </a:custGeom>
          <a:blipFill>
            <a:blip r:embed="rId2"/>
            <a:stretch>
              <a:fillRect l="0" t="0" r="0" b="0"/>
            </a:stretch>
          </a:blipFill>
        </p:spPr>
      </p:sp>
      <p:sp>
        <p:nvSpPr>
          <p:cNvPr name="TextBox 3" id="3"/>
          <p:cNvSpPr txBox="true"/>
          <p:nvPr/>
        </p:nvSpPr>
        <p:spPr>
          <a:xfrm rot="0">
            <a:off x="1028700" y="441928"/>
            <a:ext cx="8894646" cy="2263776"/>
          </a:xfrm>
          <a:prstGeom prst="rect">
            <a:avLst/>
          </a:prstGeom>
        </p:spPr>
        <p:txBody>
          <a:bodyPr anchor="t" rtlCol="false" tIns="0" lIns="0" bIns="0" rIns="0">
            <a:spAutoFit/>
          </a:bodyPr>
          <a:lstStyle/>
          <a:p>
            <a:pPr algn="l">
              <a:lnSpc>
                <a:spcPts val="8800"/>
              </a:lnSpc>
            </a:pPr>
            <a:r>
              <a:rPr lang="en-US" sz="8000" b="true">
                <a:solidFill>
                  <a:srgbClr val="414042"/>
                </a:solidFill>
                <a:latin typeface="DM Sans Bold"/>
                <a:ea typeface="DM Sans Bold"/>
                <a:cs typeface="DM Sans Bold"/>
                <a:sym typeface="DM Sans Bold"/>
              </a:rPr>
              <a:t>User Interface Design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9861" y="935492"/>
            <a:ext cx="8894646" cy="2263776"/>
          </a:xfrm>
          <a:prstGeom prst="rect">
            <a:avLst/>
          </a:prstGeom>
        </p:spPr>
        <p:txBody>
          <a:bodyPr anchor="t" rtlCol="false" tIns="0" lIns="0" bIns="0" rIns="0">
            <a:spAutoFit/>
          </a:bodyPr>
          <a:lstStyle/>
          <a:p>
            <a:pPr algn="l">
              <a:lnSpc>
                <a:spcPts val="8800"/>
              </a:lnSpc>
            </a:pPr>
            <a:r>
              <a:rPr lang="en-US" sz="8000" b="true">
                <a:solidFill>
                  <a:srgbClr val="414042"/>
                </a:solidFill>
                <a:latin typeface="DM Sans Bold"/>
                <a:ea typeface="DM Sans Bold"/>
                <a:cs typeface="DM Sans Bold"/>
                <a:sym typeface="DM Sans Bold"/>
              </a:rPr>
              <a:t>Product Testing Plan</a:t>
            </a:r>
          </a:p>
        </p:txBody>
      </p:sp>
      <p:grpSp>
        <p:nvGrpSpPr>
          <p:cNvPr name="Group 3" id="3"/>
          <p:cNvGrpSpPr/>
          <p:nvPr/>
        </p:nvGrpSpPr>
        <p:grpSpPr>
          <a:xfrm rot="5400000">
            <a:off x="8636794" y="635794"/>
            <a:ext cx="1014412" cy="18288000"/>
            <a:chOff x="0" y="0"/>
            <a:chExt cx="681888" cy="12293196"/>
          </a:xfrm>
        </p:grpSpPr>
        <p:sp>
          <p:nvSpPr>
            <p:cNvPr name="Freeform 4" id="4"/>
            <p:cNvSpPr/>
            <p:nvPr/>
          </p:nvSpPr>
          <p:spPr>
            <a:xfrm flipH="false" flipV="false" rot="0">
              <a:off x="0" y="0"/>
              <a:ext cx="681888" cy="12293196"/>
            </a:xfrm>
            <a:custGeom>
              <a:avLst/>
              <a:gdLst/>
              <a:ahLst/>
              <a:cxnLst/>
              <a:rect r="r" b="b" t="t" l="l"/>
              <a:pathLst>
                <a:path h="12293196" w="681888">
                  <a:moveTo>
                    <a:pt x="0" y="0"/>
                  </a:moveTo>
                  <a:lnTo>
                    <a:pt x="681888" y="0"/>
                  </a:lnTo>
                  <a:lnTo>
                    <a:pt x="681888" y="12293196"/>
                  </a:lnTo>
                  <a:lnTo>
                    <a:pt x="0" y="12293196"/>
                  </a:lnTo>
                  <a:close/>
                </a:path>
              </a:pathLst>
            </a:custGeom>
            <a:solidFill>
              <a:srgbClr val="00B0DB"/>
            </a:solidFill>
          </p:spPr>
        </p:sp>
        <p:sp>
          <p:nvSpPr>
            <p:cNvPr name="TextBox 5" id="5"/>
            <p:cNvSpPr txBox="true"/>
            <p:nvPr/>
          </p:nvSpPr>
          <p:spPr>
            <a:xfrm>
              <a:off x="0" y="-38100"/>
              <a:ext cx="681888" cy="12331296"/>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rot="0">
            <a:off x="0" y="9258300"/>
            <a:ext cx="18288000" cy="0"/>
          </a:xfrm>
          <a:prstGeom prst="line">
            <a:avLst/>
          </a:prstGeom>
          <a:ln cap="flat" w="28575">
            <a:solidFill>
              <a:srgbClr val="D9D9D9"/>
            </a:solidFill>
            <a:prstDash val="solid"/>
            <a:headEnd type="none" len="sm" w="sm"/>
            <a:tailEnd type="none" len="sm" w="sm"/>
          </a:ln>
        </p:spPr>
      </p:sp>
      <p:sp>
        <p:nvSpPr>
          <p:cNvPr name="AutoShape 7" id="7"/>
          <p:cNvSpPr/>
          <p:nvPr/>
        </p:nvSpPr>
        <p:spPr>
          <a:xfrm rot="0">
            <a:off x="0" y="1000125"/>
            <a:ext cx="18288000" cy="0"/>
          </a:xfrm>
          <a:prstGeom prst="line">
            <a:avLst/>
          </a:prstGeom>
          <a:ln cap="flat" w="28575">
            <a:solidFill>
              <a:srgbClr val="D9D9D9"/>
            </a:solidFill>
            <a:prstDash val="solid"/>
            <a:headEnd type="none" len="sm" w="sm"/>
            <a:tailEnd type="none" len="sm" w="sm"/>
          </a:ln>
        </p:spPr>
      </p:sp>
      <p:sp>
        <p:nvSpPr>
          <p:cNvPr name="Freeform 8" id="8"/>
          <p:cNvSpPr/>
          <p:nvPr/>
        </p:nvSpPr>
        <p:spPr>
          <a:xfrm flipH="false" flipV="false" rot="0">
            <a:off x="10891149" y="1196407"/>
            <a:ext cx="13500666" cy="8352860"/>
          </a:xfrm>
          <a:custGeom>
            <a:avLst/>
            <a:gdLst/>
            <a:ahLst/>
            <a:cxnLst/>
            <a:rect r="r" b="b" t="t" l="l"/>
            <a:pathLst>
              <a:path h="8352860" w="13500666">
                <a:moveTo>
                  <a:pt x="0" y="0"/>
                </a:moveTo>
                <a:lnTo>
                  <a:pt x="13500666" y="0"/>
                </a:lnTo>
                <a:lnTo>
                  <a:pt x="13500666" y="8352860"/>
                </a:lnTo>
                <a:lnTo>
                  <a:pt x="0" y="8352860"/>
                </a:lnTo>
                <a:lnTo>
                  <a:pt x="0" y="0"/>
                </a:lnTo>
                <a:close/>
              </a:path>
            </a:pathLst>
          </a:custGeom>
          <a:blipFill>
            <a:blip r:embed="rId2"/>
            <a:stretch>
              <a:fillRect l="-3688" t="-4938" r="-19979" b="0"/>
            </a:stretch>
          </a:blipFill>
        </p:spPr>
      </p:sp>
      <p:sp>
        <p:nvSpPr>
          <p:cNvPr name="TextBox 9" id="9"/>
          <p:cNvSpPr txBox="true"/>
          <p:nvPr/>
        </p:nvSpPr>
        <p:spPr>
          <a:xfrm rot="0">
            <a:off x="269861" y="3410369"/>
            <a:ext cx="5723340" cy="476250"/>
          </a:xfrm>
          <a:prstGeom prst="rect">
            <a:avLst/>
          </a:prstGeom>
        </p:spPr>
        <p:txBody>
          <a:bodyPr anchor="t" rtlCol="false" tIns="0" lIns="0" bIns="0" rIns="0">
            <a:spAutoFit/>
          </a:bodyPr>
          <a:lstStyle/>
          <a:p>
            <a:pPr algn="l">
              <a:lnSpc>
                <a:spcPts val="3899"/>
              </a:lnSpc>
            </a:pPr>
            <a:r>
              <a:rPr lang="en-US" sz="2999" b="true">
                <a:solidFill>
                  <a:srgbClr val="006EA4"/>
                </a:solidFill>
                <a:latin typeface="DM Sans Bold"/>
                <a:ea typeface="DM Sans Bold"/>
                <a:cs typeface="DM Sans Bold"/>
                <a:sym typeface="DM Sans Bold"/>
              </a:rPr>
              <a:t>Back-End Verification</a:t>
            </a:r>
          </a:p>
        </p:txBody>
      </p:sp>
      <p:sp>
        <p:nvSpPr>
          <p:cNvPr name="TextBox 10" id="10"/>
          <p:cNvSpPr txBox="true"/>
          <p:nvPr/>
        </p:nvSpPr>
        <p:spPr>
          <a:xfrm rot="0">
            <a:off x="112132" y="4526667"/>
            <a:ext cx="10461163" cy="27349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414042"/>
                </a:solidFill>
                <a:latin typeface="Arimo"/>
                <a:ea typeface="Arimo"/>
                <a:cs typeface="Arimo"/>
                <a:sym typeface="Arimo"/>
              </a:rPr>
              <a:t> Unit Testing: We will use Pytest to test individual components, such as functions and classes, to ensure they perform as expected.</a:t>
            </a:r>
          </a:p>
          <a:p>
            <a:pPr algn="just" marL="474979" indent="-237490" lvl="1">
              <a:lnSpc>
                <a:spcPts val="3079"/>
              </a:lnSpc>
              <a:buFont typeface="Arial"/>
              <a:buChar char="•"/>
            </a:pPr>
            <a:r>
              <a:rPr lang="en-US" sz="2199">
                <a:solidFill>
                  <a:srgbClr val="414042"/>
                </a:solidFill>
                <a:latin typeface="Arimo"/>
                <a:ea typeface="Arimo"/>
                <a:cs typeface="Arimo"/>
                <a:sym typeface="Arimo"/>
              </a:rPr>
              <a:t>API Testing: FastAPI’s TestClient and HTTPX will be used to simulate HTTP requests and verify that all API endpoints function correctly.</a:t>
            </a:r>
          </a:p>
          <a:p>
            <a:pPr algn="just" marL="474979" indent="-237490" lvl="1">
              <a:lnSpc>
                <a:spcPts val="3079"/>
              </a:lnSpc>
              <a:buFont typeface="Arial"/>
              <a:buChar char="•"/>
            </a:pPr>
            <a:r>
              <a:rPr lang="en-US" sz="2199">
                <a:solidFill>
                  <a:srgbClr val="414042"/>
                </a:solidFill>
                <a:latin typeface="Arimo"/>
                <a:ea typeface="Arimo"/>
                <a:cs typeface="Arimo"/>
                <a:sym typeface="Arimo"/>
              </a:rPr>
              <a:t>Performance Testing: Ensures the back-end can handle multiple requests efficiently, maintaining optimal performance under load.</a:t>
            </a:r>
          </a:p>
          <a:p>
            <a:pPr algn="just">
              <a:lnSpc>
                <a:spcPts val="307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9861" y="935492"/>
            <a:ext cx="8894646" cy="2263776"/>
          </a:xfrm>
          <a:prstGeom prst="rect">
            <a:avLst/>
          </a:prstGeom>
        </p:spPr>
        <p:txBody>
          <a:bodyPr anchor="t" rtlCol="false" tIns="0" lIns="0" bIns="0" rIns="0">
            <a:spAutoFit/>
          </a:bodyPr>
          <a:lstStyle/>
          <a:p>
            <a:pPr algn="l">
              <a:lnSpc>
                <a:spcPts val="8800"/>
              </a:lnSpc>
            </a:pPr>
            <a:r>
              <a:rPr lang="en-US" sz="8000" b="true">
                <a:solidFill>
                  <a:srgbClr val="414042"/>
                </a:solidFill>
                <a:latin typeface="DM Sans Bold"/>
                <a:ea typeface="DM Sans Bold"/>
                <a:cs typeface="DM Sans Bold"/>
                <a:sym typeface="DM Sans Bold"/>
              </a:rPr>
              <a:t>Product Testing Plan</a:t>
            </a:r>
          </a:p>
        </p:txBody>
      </p:sp>
      <p:grpSp>
        <p:nvGrpSpPr>
          <p:cNvPr name="Group 3" id="3"/>
          <p:cNvGrpSpPr/>
          <p:nvPr/>
        </p:nvGrpSpPr>
        <p:grpSpPr>
          <a:xfrm rot="5400000">
            <a:off x="8636794" y="635794"/>
            <a:ext cx="1014412" cy="18288000"/>
            <a:chOff x="0" y="0"/>
            <a:chExt cx="681888" cy="12293196"/>
          </a:xfrm>
        </p:grpSpPr>
        <p:sp>
          <p:nvSpPr>
            <p:cNvPr name="Freeform 4" id="4"/>
            <p:cNvSpPr/>
            <p:nvPr/>
          </p:nvSpPr>
          <p:spPr>
            <a:xfrm flipH="false" flipV="false" rot="0">
              <a:off x="0" y="0"/>
              <a:ext cx="681888" cy="12293196"/>
            </a:xfrm>
            <a:custGeom>
              <a:avLst/>
              <a:gdLst/>
              <a:ahLst/>
              <a:cxnLst/>
              <a:rect r="r" b="b" t="t" l="l"/>
              <a:pathLst>
                <a:path h="12293196" w="681888">
                  <a:moveTo>
                    <a:pt x="0" y="0"/>
                  </a:moveTo>
                  <a:lnTo>
                    <a:pt x="681888" y="0"/>
                  </a:lnTo>
                  <a:lnTo>
                    <a:pt x="681888" y="12293196"/>
                  </a:lnTo>
                  <a:lnTo>
                    <a:pt x="0" y="12293196"/>
                  </a:lnTo>
                  <a:close/>
                </a:path>
              </a:pathLst>
            </a:custGeom>
            <a:solidFill>
              <a:srgbClr val="00B0DB"/>
            </a:solidFill>
          </p:spPr>
        </p:sp>
        <p:sp>
          <p:nvSpPr>
            <p:cNvPr name="TextBox 5" id="5"/>
            <p:cNvSpPr txBox="true"/>
            <p:nvPr/>
          </p:nvSpPr>
          <p:spPr>
            <a:xfrm>
              <a:off x="0" y="-38100"/>
              <a:ext cx="681888" cy="12331296"/>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rot="0">
            <a:off x="0" y="9258300"/>
            <a:ext cx="18288000" cy="0"/>
          </a:xfrm>
          <a:prstGeom prst="line">
            <a:avLst/>
          </a:prstGeom>
          <a:ln cap="flat" w="28575">
            <a:solidFill>
              <a:srgbClr val="D9D9D9"/>
            </a:solidFill>
            <a:prstDash val="solid"/>
            <a:headEnd type="none" len="sm" w="sm"/>
            <a:tailEnd type="none" len="sm" w="sm"/>
          </a:ln>
        </p:spPr>
      </p:sp>
      <p:sp>
        <p:nvSpPr>
          <p:cNvPr name="AutoShape 7" id="7"/>
          <p:cNvSpPr/>
          <p:nvPr/>
        </p:nvSpPr>
        <p:spPr>
          <a:xfrm rot="0">
            <a:off x="0" y="1000125"/>
            <a:ext cx="18288000" cy="0"/>
          </a:xfrm>
          <a:prstGeom prst="line">
            <a:avLst/>
          </a:prstGeom>
          <a:ln cap="flat" w="28575">
            <a:solidFill>
              <a:srgbClr val="D9D9D9"/>
            </a:solidFill>
            <a:prstDash val="solid"/>
            <a:headEnd type="none" len="sm" w="sm"/>
            <a:tailEnd type="none" len="sm" w="sm"/>
          </a:ln>
        </p:spPr>
      </p:sp>
      <p:sp>
        <p:nvSpPr>
          <p:cNvPr name="Freeform 8" id="8"/>
          <p:cNvSpPr/>
          <p:nvPr/>
        </p:nvSpPr>
        <p:spPr>
          <a:xfrm flipH="false" flipV="false" rot="0">
            <a:off x="10782300" y="1196340"/>
            <a:ext cx="8737465" cy="8737465"/>
          </a:xfrm>
          <a:custGeom>
            <a:avLst/>
            <a:gdLst/>
            <a:ahLst/>
            <a:cxnLst/>
            <a:rect r="r" b="b" t="t" l="l"/>
            <a:pathLst>
              <a:path h="8737465" w="8737465">
                <a:moveTo>
                  <a:pt x="0" y="0"/>
                </a:moveTo>
                <a:lnTo>
                  <a:pt x="8737465" y="0"/>
                </a:lnTo>
                <a:lnTo>
                  <a:pt x="8737465" y="8737465"/>
                </a:lnTo>
                <a:lnTo>
                  <a:pt x="0" y="8737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69861" y="3410369"/>
            <a:ext cx="5723340" cy="476250"/>
          </a:xfrm>
          <a:prstGeom prst="rect">
            <a:avLst/>
          </a:prstGeom>
        </p:spPr>
        <p:txBody>
          <a:bodyPr anchor="t" rtlCol="false" tIns="0" lIns="0" bIns="0" rIns="0">
            <a:spAutoFit/>
          </a:bodyPr>
          <a:lstStyle/>
          <a:p>
            <a:pPr algn="l">
              <a:lnSpc>
                <a:spcPts val="3899"/>
              </a:lnSpc>
            </a:pPr>
            <a:r>
              <a:rPr lang="en-US" sz="2999" b="true">
                <a:solidFill>
                  <a:srgbClr val="006EA4"/>
                </a:solidFill>
                <a:latin typeface="DM Sans Bold"/>
                <a:ea typeface="DM Sans Bold"/>
                <a:cs typeface="DM Sans Bold"/>
                <a:sym typeface="DM Sans Bold"/>
              </a:rPr>
              <a:t>Front-End Verification</a:t>
            </a:r>
          </a:p>
        </p:txBody>
      </p:sp>
      <p:sp>
        <p:nvSpPr>
          <p:cNvPr name="TextBox 10" id="10"/>
          <p:cNvSpPr txBox="true"/>
          <p:nvPr/>
        </p:nvSpPr>
        <p:spPr>
          <a:xfrm rot="0">
            <a:off x="0" y="4223342"/>
            <a:ext cx="10182104" cy="351599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414042"/>
                </a:solidFill>
                <a:latin typeface="Arimo"/>
                <a:ea typeface="Arimo"/>
                <a:cs typeface="Arimo"/>
                <a:sym typeface="Arimo"/>
              </a:rPr>
              <a:t>Unit Testing: Jest will be used to test individual React components, ensuring they render and function as intended.</a:t>
            </a:r>
          </a:p>
          <a:p>
            <a:pPr algn="just" marL="474979" indent="-237490" lvl="1">
              <a:lnSpc>
                <a:spcPts val="3079"/>
              </a:lnSpc>
              <a:buFont typeface="Arial"/>
              <a:buChar char="•"/>
            </a:pPr>
            <a:r>
              <a:rPr lang="en-US" sz="2199">
                <a:solidFill>
                  <a:srgbClr val="414042"/>
                </a:solidFill>
                <a:latin typeface="Arimo"/>
                <a:ea typeface="Arimo"/>
                <a:cs typeface="Arimo"/>
                <a:sym typeface="Arimo"/>
              </a:rPr>
              <a:t>Component Interaction Testing: React Testing Library will simulate user interactions, such as clicking buttons, to ensure components behave correctly.</a:t>
            </a:r>
          </a:p>
          <a:p>
            <a:pPr algn="just" marL="474979" indent="-237490" lvl="1">
              <a:lnSpc>
                <a:spcPts val="3079"/>
              </a:lnSpc>
              <a:buFont typeface="Arial"/>
              <a:buChar char="•"/>
            </a:pPr>
            <a:r>
              <a:rPr lang="en-US" sz="2199">
                <a:solidFill>
                  <a:srgbClr val="414042"/>
                </a:solidFill>
                <a:latin typeface="Arimo"/>
                <a:ea typeface="Arimo"/>
                <a:cs typeface="Arimo"/>
                <a:sym typeface="Arimo"/>
              </a:rPr>
              <a:t>Snapshot Testing: Ensures the UI remains consistent when updates or changes are made to the codebase.</a:t>
            </a:r>
          </a:p>
          <a:p>
            <a:pPr algn="just" marL="474979" indent="-237490" lvl="1">
              <a:lnSpc>
                <a:spcPts val="3079"/>
              </a:lnSpc>
              <a:buFont typeface="Arial"/>
              <a:buChar char="•"/>
            </a:pPr>
            <a:r>
              <a:rPr lang="en-US" sz="2199">
                <a:solidFill>
                  <a:srgbClr val="414042"/>
                </a:solidFill>
                <a:latin typeface="Arimo"/>
                <a:ea typeface="Arimo"/>
                <a:cs typeface="Arimo"/>
                <a:sym typeface="Arimo"/>
              </a:rPr>
              <a:t>End-to-End Testing: Cypress will be used for full application flow testing, ensuring seamless interaction between the front end and the back end.</a:t>
            </a:r>
          </a:p>
          <a:p>
            <a:pPr algn="just">
              <a:lnSpc>
                <a:spcPts val="307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rot="0">
            <a:off x="0" y="9258300"/>
            <a:ext cx="18288000" cy="0"/>
          </a:xfrm>
          <a:prstGeom prst="line">
            <a:avLst/>
          </a:prstGeom>
          <a:ln cap="flat" w="28575">
            <a:solidFill>
              <a:srgbClr val="D9D9D9"/>
            </a:solidFill>
            <a:prstDash val="solid"/>
            <a:headEnd type="none" len="sm" w="sm"/>
            <a:tailEnd type="none" len="sm" w="sm"/>
          </a:ln>
        </p:spPr>
      </p:sp>
      <p:sp>
        <p:nvSpPr>
          <p:cNvPr name="AutoShape 4" id="4"/>
          <p:cNvSpPr/>
          <p:nvPr/>
        </p:nvSpPr>
        <p:spPr>
          <a:xfrm flipV="true">
            <a:off x="17611156" y="0"/>
            <a:ext cx="0" cy="10287000"/>
          </a:xfrm>
          <a:prstGeom prst="line">
            <a:avLst/>
          </a:prstGeom>
          <a:ln cap="flat" w="28575">
            <a:solidFill>
              <a:srgbClr val="D9D9D9"/>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9258300"/>
            <a:ext cx="18288000" cy="0"/>
          </a:xfrm>
          <a:prstGeom prst="line">
            <a:avLst/>
          </a:prstGeom>
          <a:ln cap="flat" w="28575">
            <a:solidFill>
              <a:srgbClr val="D9D9D9"/>
            </a:solidFill>
            <a:prstDash val="solid"/>
            <a:headEnd type="none" len="sm" w="sm"/>
            <a:tailEnd type="none" len="sm" w="sm"/>
          </a:ln>
        </p:spPr>
      </p:sp>
      <p:sp>
        <p:nvSpPr>
          <p:cNvPr name="AutoShape 3" id="3"/>
          <p:cNvSpPr/>
          <p:nvPr/>
        </p:nvSpPr>
        <p:spPr>
          <a:xfrm rot="-5400000">
            <a:off x="-3614737" y="4614863"/>
            <a:ext cx="9258300" cy="0"/>
          </a:xfrm>
          <a:prstGeom prst="line">
            <a:avLst/>
          </a:prstGeom>
          <a:ln cap="flat" w="28575">
            <a:solidFill>
              <a:srgbClr val="D9D9D9"/>
            </a:solidFill>
            <a:prstDash val="solid"/>
            <a:headEnd type="none" len="sm" w="sm"/>
            <a:tailEnd type="none" len="sm" w="sm"/>
          </a:ln>
        </p:spPr>
      </p:sp>
      <p:grpSp>
        <p:nvGrpSpPr>
          <p:cNvPr name="Group 4" id="4"/>
          <p:cNvGrpSpPr/>
          <p:nvPr/>
        </p:nvGrpSpPr>
        <p:grpSpPr>
          <a:xfrm rot="0">
            <a:off x="0" y="1057275"/>
            <a:ext cx="1028700" cy="8215312"/>
            <a:chOff x="0" y="0"/>
            <a:chExt cx="691492" cy="5522334"/>
          </a:xfrm>
        </p:grpSpPr>
        <p:sp>
          <p:nvSpPr>
            <p:cNvPr name="Freeform 5" id="5"/>
            <p:cNvSpPr/>
            <p:nvPr/>
          </p:nvSpPr>
          <p:spPr>
            <a:xfrm flipH="false" flipV="false" rot="0">
              <a:off x="0" y="0"/>
              <a:ext cx="691492" cy="5522334"/>
            </a:xfrm>
            <a:custGeom>
              <a:avLst/>
              <a:gdLst/>
              <a:ahLst/>
              <a:cxnLst/>
              <a:rect r="r" b="b" t="t" l="l"/>
              <a:pathLst>
                <a:path h="5522334" w="691492">
                  <a:moveTo>
                    <a:pt x="0" y="0"/>
                  </a:moveTo>
                  <a:lnTo>
                    <a:pt x="691492" y="0"/>
                  </a:lnTo>
                  <a:lnTo>
                    <a:pt x="691492" y="5522334"/>
                  </a:lnTo>
                  <a:lnTo>
                    <a:pt x="0" y="5522334"/>
                  </a:lnTo>
                  <a:close/>
                </a:path>
              </a:pathLst>
            </a:custGeom>
            <a:solidFill>
              <a:srgbClr val="00B0DB"/>
            </a:solidFill>
            <a:ln cap="sq">
              <a:noFill/>
              <a:prstDash val="solid"/>
              <a:miter/>
            </a:ln>
          </p:spPr>
        </p:sp>
        <p:sp>
          <p:nvSpPr>
            <p:cNvPr name="TextBox 6" id="6"/>
            <p:cNvSpPr txBox="true"/>
            <p:nvPr/>
          </p:nvSpPr>
          <p:spPr>
            <a:xfrm>
              <a:off x="0" y="-38100"/>
              <a:ext cx="691492" cy="556043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7" id="7"/>
          <p:cNvSpPr/>
          <p:nvPr/>
        </p:nvSpPr>
        <p:spPr>
          <a:xfrm rot="0">
            <a:off x="1000125" y="1028700"/>
            <a:ext cx="17287875" cy="0"/>
          </a:xfrm>
          <a:prstGeom prst="line">
            <a:avLst/>
          </a:prstGeom>
          <a:ln cap="flat" w="28575">
            <a:solidFill>
              <a:srgbClr val="D9D9D9"/>
            </a:solidFill>
            <a:prstDash val="solid"/>
            <a:headEnd type="none" len="sm" w="sm"/>
            <a:tailEnd type="none" len="sm" w="sm"/>
          </a:ln>
        </p:spPr>
      </p:sp>
      <p:sp>
        <p:nvSpPr>
          <p:cNvPr name="AutoShape 8" id="8"/>
          <p:cNvSpPr/>
          <p:nvPr/>
        </p:nvSpPr>
        <p:spPr>
          <a:xfrm flipV="true">
            <a:off x="7941185" y="4234800"/>
            <a:ext cx="10318240" cy="0"/>
          </a:xfrm>
          <a:prstGeom prst="line">
            <a:avLst/>
          </a:prstGeom>
          <a:ln cap="flat" w="28575">
            <a:solidFill>
              <a:srgbClr val="D9D9D9"/>
            </a:solidFill>
            <a:prstDash val="solid"/>
            <a:headEnd type="none" len="sm" w="sm"/>
            <a:tailEnd type="none" len="sm" w="sm"/>
          </a:ln>
        </p:spPr>
      </p:sp>
      <p:sp>
        <p:nvSpPr>
          <p:cNvPr name="AutoShape 9" id="9"/>
          <p:cNvSpPr/>
          <p:nvPr/>
        </p:nvSpPr>
        <p:spPr>
          <a:xfrm flipV="true">
            <a:off x="7941185" y="1057275"/>
            <a:ext cx="0" cy="4114800"/>
          </a:xfrm>
          <a:prstGeom prst="line">
            <a:avLst/>
          </a:prstGeom>
          <a:ln cap="flat" w="28575">
            <a:solidFill>
              <a:srgbClr val="D9D9D9"/>
            </a:solidFill>
            <a:prstDash val="solid"/>
            <a:headEnd type="none" len="sm" w="sm"/>
            <a:tailEnd type="none" len="sm" w="sm"/>
          </a:ln>
        </p:spPr>
      </p:sp>
      <p:sp>
        <p:nvSpPr>
          <p:cNvPr name="TextBox 10" id="10"/>
          <p:cNvSpPr txBox="true"/>
          <p:nvPr/>
        </p:nvSpPr>
        <p:spPr>
          <a:xfrm rot="0">
            <a:off x="2598727" y="1956737"/>
            <a:ext cx="4994295" cy="2263775"/>
          </a:xfrm>
          <a:prstGeom prst="rect">
            <a:avLst/>
          </a:prstGeom>
        </p:spPr>
        <p:txBody>
          <a:bodyPr anchor="t" rtlCol="false" tIns="0" lIns="0" bIns="0" rIns="0">
            <a:spAutoFit/>
          </a:bodyPr>
          <a:lstStyle/>
          <a:p>
            <a:pPr algn="l">
              <a:lnSpc>
                <a:spcPts val="8800"/>
              </a:lnSpc>
            </a:pPr>
            <a:r>
              <a:rPr lang="en-US" sz="8000" b="true">
                <a:solidFill>
                  <a:srgbClr val="414042"/>
                </a:solidFill>
                <a:latin typeface="DM Sans Bold"/>
                <a:ea typeface="DM Sans Bold"/>
                <a:cs typeface="DM Sans Bold"/>
                <a:sym typeface="DM Sans Bold"/>
              </a:rPr>
              <a:t>Current </a:t>
            </a:r>
          </a:p>
          <a:p>
            <a:pPr algn="l">
              <a:lnSpc>
                <a:spcPts val="8800"/>
              </a:lnSpc>
            </a:pPr>
            <a:r>
              <a:rPr lang="en-US" sz="8000" b="true">
                <a:solidFill>
                  <a:srgbClr val="414042"/>
                </a:solidFill>
                <a:latin typeface="DM Sans Bold"/>
                <a:ea typeface="DM Sans Bold"/>
                <a:cs typeface="DM Sans Bold"/>
                <a:sym typeface="DM Sans Bold"/>
              </a:rPr>
              <a:t>Options</a:t>
            </a:r>
          </a:p>
        </p:txBody>
      </p:sp>
      <p:sp>
        <p:nvSpPr>
          <p:cNvPr name="TextBox 11" id="11"/>
          <p:cNvSpPr txBox="true"/>
          <p:nvPr/>
        </p:nvSpPr>
        <p:spPr>
          <a:xfrm rot="0">
            <a:off x="8202926" y="8174919"/>
            <a:ext cx="4394696" cy="789305"/>
          </a:xfrm>
          <a:prstGeom prst="rect">
            <a:avLst/>
          </a:prstGeom>
        </p:spPr>
        <p:txBody>
          <a:bodyPr anchor="t" rtlCol="false" tIns="0" lIns="0" bIns="0" rIns="0">
            <a:spAutoFit/>
          </a:bodyPr>
          <a:lstStyle/>
          <a:p>
            <a:pPr algn="just">
              <a:lnSpc>
                <a:spcPts val="3220"/>
              </a:lnSpc>
            </a:pPr>
            <a:r>
              <a:rPr lang="en-US" sz="2300">
                <a:solidFill>
                  <a:srgbClr val="414042"/>
                </a:solidFill>
                <a:latin typeface="Open Sans"/>
                <a:ea typeface="Open Sans"/>
                <a:cs typeface="Open Sans"/>
                <a:sym typeface="Open Sans"/>
              </a:rPr>
              <a:t>Bank-affiliated financial advisor.</a:t>
            </a:r>
          </a:p>
          <a:p>
            <a:pPr algn="just">
              <a:lnSpc>
                <a:spcPts val="3220"/>
              </a:lnSpc>
            </a:pPr>
          </a:p>
        </p:txBody>
      </p:sp>
      <p:sp>
        <p:nvSpPr>
          <p:cNvPr name="TextBox 12" id="12"/>
          <p:cNvSpPr txBox="true"/>
          <p:nvPr/>
        </p:nvSpPr>
        <p:spPr>
          <a:xfrm rot="0">
            <a:off x="8123931" y="1843556"/>
            <a:ext cx="8493407" cy="1543050"/>
          </a:xfrm>
          <a:prstGeom prst="rect">
            <a:avLst/>
          </a:prstGeom>
        </p:spPr>
        <p:txBody>
          <a:bodyPr anchor="t" rtlCol="false" tIns="0" lIns="0" bIns="0" rIns="0">
            <a:spAutoFit/>
          </a:bodyPr>
          <a:lstStyle/>
          <a:p>
            <a:pPr algn="just">
              <a:lnSpc>
                <a:spcPts val="4199"/>
              </a:lnSpc>
            </a:pPr>
            <a:r>
              <a:rPr lang="en-US" sz="2999" b="true">
                <a:solidFill>
                  <a:srgbClr val="414042"/>
                </a:solidFill>
                <a:latin typeface="Open Sans Bold"/>
                <a:ea typeface="Open Sans Bold"/>
                <a:cs typeface="Open Sans Bold"/>
                <a:sym typeface="Open Sans Bold"/>
              </a:rPr>
              <a:t>Today’s market primarily consists of several key options for individuals looking to learn and menage their finance and investments:</a:t>
            </a:r>
          </a:p>
        </p:txBody>
      </p:sp>
      <p:sp>
        <p:nvSpPr>
          <p:cNvPr name="AutoShape 13" id="13"/>
          <p:cNvSpPr/>
          <p:nvPr/>
        </p:nvSpPr>
        <p:spPr>
          <a:xfrm flipH="true">
            <a:off x="12873651" y="4234800"/>
            <a:ext cx="5595" cy="5051957"/>
          </a:xfrm>
          <a:prstGeom prst="line">
            <a:avLst/>
          </a:prstGeom>
          <a:ln cap="flat" w="28575">
            <a:solidFill>
              <a:srgbClr val="D9D9D9"/>
            </a:solidFill>
            <a:prstDash val="solid"/>
            <a:headEnd type="none" len="sm" w="sm"/>
            <a:tailEnd type="none" len="sm" w="sm"/>
          </a:ln>
        </p:spPr>
      </p:sp>
      <p:sp>
        <p:nvSpPr>
          <p:cNvPr name="AutoShape 14" id="14"/>
          <p:cNvSpPr/>
          <p:nvPr/>
        </p:nvSpPr>
        <p:spPr>
          <a:xfrm flipH="true">
            <a:off x="7941185" y="6750931"/>
            <a:ext cx="10318240" cy="0"/>
          </a:xfrm>
          <a:prstGeom prst="line">
            <a:avLst/>
          </a:prstGeom>
          <a:ln cap="flat" w="28575">
            <a:solidFill>
              <a:srgbClr val="D9D9D9"/>
            </a:solidFill>
            <a:prstDash val="solid"/>
            <a:headEnd type="none" len="sm" w="sm"/>
            <a:tailEnd type="none" len="sm" w="sm"/>
          </a:ln>
        </p:spPr>
      </p:sp>
      <p:sp>
        <p:nvSpPr>
          <p:cNvPr name="TextBox 15" id="15"/>
          <p:cNvSpPr txBox="true"/>
          <p:nvPr/>
        </p:nvSpPr>
        <p:spPr>
          <a:xfrm rot="0">
            <a:off x="8202926" y="5095875"/>
            <a:ext cx="4143023" cy="1989455"/>
          </a:xfrm>
          <a:prstGeom prst="rect">
            <a:avLst/>
          </a:prstGeom>
        </p:spPr>
        <p:txBody>
          <a:bodyPr anchor="t" rtlCol="false" tIns="0" lIns="0" bIns="0" rIns="0">
            <a:spAutoFit/>
          </a:bodyPr>
          <a:lstStyle/>
          <a:p>
            <a:pPr algn="just">
              <a:lnSpc>
                <a:spcPts val="3220"/>
              </a:lnSpc>
            </a:pPr>
          </a:p>
          <a:p>
            <a:pPr algn="just">
              <a:lnSpc>
                <a:spcPts val="3220"/>
              </a:lnSpc>
            </a:pPr>
            <a:r>
              <a:rPr lang="en-US" sz="2300">
                <a:solidFill>
                  <a:srgbClr val="414042"/>
                </a:solidFill>
                <a:latin typeface="Open Sans"/>
                <a:ea typeface="Open Sans"/>
                <a:cs typeface="Open Sans"/>
                <a:sym typeface="Open Sans"/>
              </a:rPr>
              <a:t>Various independent financial websites.</a:t>
            </a:r>
          </a:p>
          <a:p>
            <a:pPr algn="just">
              <a:lnSpc>
                <a:spcPts val="3220"/>
              </a:lnSpc>
            </a:pPr>
          </a:p>
          <a:p>
            <a:pPr algn="just">
              <a:lnSpc>
                <a:spcPts val="3220"/>
              </a:lnSpc>
            </a:pPr>
          </a:p>
        </p:txBody>
      </p:sp>
      <p:sp>
        <p:nvSpPr>
          <p:cNvPr name="TextBox 16" id="16"/>
          <p:cNvSpPr txBox="true"/>
          <p:nvPr/>
        </p:nvSpPr>
        <p:spPr>
          <a:xfrm rot="0">
            <a:off x="13546169" y="5222515"/>
            <a:ext cx="2877358" cy="1190278"/>
          </a:xfrm>
          <a:prstGeom prst="rect">
            <a:avLst/>
          </a:prstGeom>
        </p:spPr>
        <p:txBody>
          <a:bodyPr anchor="t" rtlCol="false" tIns="0" lIns="0" bIns="0" rIns="0">
            <a:spAutoFit/>
          </a:bodyPr>
          <a:lstStyle/>
          <a:p>
            <a:pPr algn="just">
              <a:lnSpc>
                <a:spcPts val="2119"/>
              </a:lnSpc>
            </a:pPr>
          </a:p>
          <a:p>
            <a:pPr algn="just">
              <a:lnSpc>
                <a:spcPts val="3220"/>
              </a:lnSpc>
            </a:pPr>
            <a:r>
              <a:rPr lang="en-US" sz="2300">
                <a:solidFill>
                  <a:srgbClr val="414042"/>
                </a:solidFill>
                <a:latin typeface="Open Sans"/>
                <a:ea typeface="Open Sans"/>
                <a:cs typeface="Open Sans"/>
                <a:sym typeface="Open Sans"/>
              </a:rPr>
              <a:t>Investment courses.</a:t>
            </a:r>
          </a:p>
          <a:p>
            <a:pPr algn="just">
              <a:lnSpc>
                <a:spcPts val="2119"/>
              </a:lnSpc>
            </a:pPr>
          </a:p>
          <a:p>
            <a:pPr algn="just">
              <a:lnSpc>
                <a:spcPts val="2119"/>
              </a:lnSpc>
            </a:pPr>
          </a:p>
        </p:txBody>
      </p:sp>
      <p:sp>
        <p:nvSpPr>
          <p:cNvPr name="TextBox 17" id="17"/>
          <p:cNvSpPr txBox="true"/>
          <p:nvPr/>
        </p:nvSpPr>
        <p:spPr>
          <a:xfrm rot="0">
            <a:off x="13546169" y="7917282"/>
            <a:ext cx="3993417" cy="1046942"/>
          </a:xfrm>
          <a:prstGeom prst="rect">
            <a:avLst/>
          </a:prstGeom>
        </p:spPr>
        <p:txBody>
          <a:bodyPr anchor="t" rtlCol="false" tIns="0" lIns="0" bIns="0" rIns="0">
            <a:spAutoFit/>
          </a:bodyPr>
          <a:lstStyle/>
          <a:p>
            <a:pPr algn="just">
              <a:lnSpc>
                <a:spcPts val="2119"/>
              </a:lnSpc>
            </a:pPr>
          </a:p>
          <a:p>
            <a:pPr algn="just">
              <a:lnSpc>
                <a:spcPts val="3220"/>
              </a:lnSpc>
            </a:pPr>
            <a:r>
              <a:rPr lang="en-US" sz="2300">
                <a:solidFill>
                  <a:srgbClr val="414042"/>
                </a:solidFill>
                <a:latin typeface="Open Sans"/>
                <a:ea typeface="Open Sans"/>
                <a:cs typeface="Open Sans"/>
                <a:sym typeface="Open Sans"/>
              </a:rPr>
              <a:t>Resources for self learning.</a:t>
            </a:r>
          </a:p>
          <a:p>
            <a:pPr algn="just">
              <a:lnSpc>
                <a:spcPts val="3220"/>
              </a:lnSpc>
            </a:pPr>
          </a:p>
        </p:txBody>
      </p:sp>
      <p:sp>
        <p:nvSpPr>
          <p:cNvPr name="TextBox 18" id="18"/>
          <p:cNvSpPr txBox="true"/>
          <p:nvPr/>
        </p:nvSpPr>
        <p:spPr>
          <a:xfrm rot="0">
            <a:off x="8123931" y="4051299"/>
            <a:ext cx="1020069" cy="796926"/>
          </a:xfrm>
          <a:prstGeom prst="rect">
            <a:avLst/>
          </a:prstGeom>
        </p:spPr>
        <p:txBody>
          <a:bodyPr anchor="t" rtlCol="false" tIns="0" lIns="0" bIns="0" rIns="0">
            <a:spAutoFit/>
          </a:bodyPr>
          <a:lstStyle/>
          <a:p>
            <a:pPr algn="l">
              <a:lnSpc>
                <a:spcPts val="6999"/>
              </a:lnSpc>
            </a:pPr>
            <a:r>
              <a:rPr lang="en-US" sz="3499" b="true">
                <a:solidFill>
                  <a:srgbClr val="40B0DB"/>
                </a:solidFill>
                <a:latin typeface="DM Sans Bold"/>
                <a:ea typeface="DM Sans Bold"/>
                <a:cs typeface="DM Sans Bold"/>
                <a:sym typeface="DM Sans Bold"/>
              </a:rPr>
              <a:t>01</a:t>
            </a:r>
          </a:p>
        </p:txBody>
      </p:sp>
      <p:sp>
        <p:nvSpPr>
          <p:cNvPr name="TextBox 19" id="19"/>
          <p:cNvSpPr txBox="true"/>
          <p:nvPr/>
        </p:nvSpPr>
        <p:spPr>
          <a:xfrm rot="0">
            <a:off x="8122509" y="6676231"/>
            <a:ext cx="1020069" cy="796926"/>
          </a:xfrm>
          <a:prstGeom prst="rect">
            <a:avLst/>
          </a:prstGeom>
        </p:spPr>
        <p:txBody>
          <a:bodyPr anchor="t" rtlCol="false" tIns="0" lIns="0" bIns="0" rIns="0">
            <a:spAutoFit/>
          </a:bodyPr>
          <a:lstStyle/>
          <a:p>
            <a:pPr algn="l">
              <a:lnSpc>
                <a:spcPts val="6999"/>
              </a:lnSpc>
            </a:pPr>
            <a:r>
              <a:rPr lang="en-US" sz="3499" b="true">
                <a:solidFill>
                  <a:srgbClr val="40B0DB"/>
                </a:solidFill>
                <a:latin typeface="DM Sans Bold"/>
                <a:ea typeface="DM Sans Bold"/>
                <a:cs typeface="DM Sans Bold"/>
                <a:sym typeface="DM Sans Bold"/>
              </a:rPr>
              <a:t>03</a:t>
            </a:r>
          </a:p>
        </p:txBody>
      </p:sp>
      <p:sp>
        <p:nvSpPr>
          <p:cNvPr name="TextBox 20" id="20"/>
          <p:cNvSpPr txBox="true"/>
          <p:nvPr/>
        </p:nvSpPr>
        <p:spPr>
          <a:xfrm rot="0">
            <a:off x="13150709" y="6683374"/>
            <a:ext cx="1020069" cy="796926"/>
          </a:xfrm>
          <a:prstGeom prst="rect">
            <a:avLst/>
          </a:prstGeom>
        </p:spPr>
        <p:txBody>
          <a:bodyPr anchor="t" rtlCol="false" tIns="0" lIns="0" bIns="0" rIns="0">
            <a:spAutoFit/>
          </a:bodyPr>
          <a:lstStyle/>
          <a:p>
            <a:pPr algn="l">
              <a:lnSpc>
                <a:spcPts val="6999"/>
              </a:lnSpc>
            </a:pPr>
            <a:r>
              <a:rPr lang="en-US" sz="3499" b="true">
                <a:solidFill>
                  <a:srgbClr val="40B0DB"/>
                </a:solidFill>
                <a:latin typeface="DM Sans Bold"/>
                <a:ea typeface="DM Sans Bold"/>
                <a:cs typeface="DM Sans Bold"/>
                <a:sym typeface="DM Sans Bold"/>
              </a:rPr>
              <a:t>04</a:t>
            </a:r>
          </a:p>
        </p:txBody>
      </p:sp>
      <p:sp>
        <p:nvSpPr>
          <p:cNvPr name="TextBox 21" id="21"/>
          <p:cNvSpPr txBox="true"/>
          <p:nvPr/>
        </p:nvSpPr>
        <p:spPr>
          <a:xfrm rot="0">
            <a:off x="13064984" y="4051299"/>
            <a:ext cx="1020069" cy="796926"/>
          </a:xfrm>
          <a:prstGeom prst="rect">
            <a:avLst/>
          </a:prstGeom>
        </p:spPr>
        <p:txBody>
          <a:bodyPr anchor="t" rtlCol="false" tIns="0" lIns="0" bIns="0" rIns="0">
            <a:spAutoFit/>
          </a:bodyPr>
          <a:lstStyle/>
          <a:p>
            <a:pPr algn="l">
              <a:lnSpc>
                <a:spcPts val="6999"/>
              </a:lnSpc>
            </a:pPr>
            <a:r>
              <a:rPr lang="en-US" sz="3499" b="true">
                <a:solidFill>
                  <a:srgbClr val="40B0DB"/>
                </a:solidFill>
                <a:latin typeface="DM Sans Bold"/>
                <a:ea typeface="DM Sans Bold"/>
                <a:cs typeface="DM Sans Bold"/>
                <a:sym typeface="DM Sans Bold"/>
              </a:rPr>
              <a:t>02</a:t>
            </a:r>
          </a:p>
        </p:txBody>
      </p:sp>
      <p:sp>
        <p:nvSpPr>
          <p:cNvPr name="Freeform 22" id="22"/>
          <p:cNvSpPr/>
          <p:nvPr/>
        </p:nvSpPr>
        <p:spPr>
          <a:xfrm flipH="false" flipV="false" rot="0">
            <a:off x="1028700" y="5143500"/>
            <a:ext cx="6912485" cy="4143257"/>
          </a:xfrm>
          <a:custGeom>
            <a:avLst/>
            <a:gdLst/>
            <a:ahLst/>
            <a:cxnLst/>
            <a:rect r="r" b="b" t="t" l="l"/>
            <a:pathLst>
              <a:path h="4143257" w="6912485">
                <a:moveTo>
                  <a:pt x="0" y="0"/>
                </a:moveTo>
                <a:lnTo>
                  <a:pt x="6912485" y="0"/>
                </a:lnTo>
                <a:lnTo>
                  <a:pt x="6912485" y="4143257"/>
                </a:lnTo>
                <a:lnTo>
                  <a:pt x="0" y="4143257"/>
                </a:lnTo>
                <a:lnTo>
                  <a:pt x="0" y="0"/>
                </a:lnTo>
                <a:close/>
              </a:path>
            </a:pathLst>
          </a:custGeom>
          <a:blipFill>
            <a:blip r:embed="rId2"/>
            <a:stretch>
              <a:fillRect l="-203" t="-9723" r="-203"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333875"/>
            <a:ext cx="8115300" cy="4895850"/>
          </a:xfrm>
          <a:custGeom>
            <a:avLst/>
            <a:gdLst/>
            <a:ahLst/>
            <a:cxnLst/>
            <a:rect r="r" b="b" t="t" l="l"/>
            <a:pathLst>
              <a:path h="4895850" w="8115300">
                <a:moveTo>
                  <a:pt x="0" y="0"/>
                </a:moveTo>
                <a:lnTo>
                  <a:pt x="8115300" y="0"/>
                </a:lnTo>
                <a:lnTo>
                  <a:pt x="8115300" y="4895850"/>
                </a:lnTo>
                <a:lnTo>
                  <a:pt x="0" y="4895850"/>
                </a:lnTo>
                <a:lnTo>
                  <a:pt x="0" y="0"/>
                </a:lnTo>
                <a:close/>
              </a:path>
            </a:pathLst>
          </a:custGeom>
          <a:blipFill>
            <a:blip r:embed="rId2"/>
            <a:stretch>
              <a:fillRect l="0" t="-5218" r="0" b="-5218"/>
            </a:stretch>
          </a:blipFill>
        </p:spPr>
      </p:sp>
      <p:sp>
        <p:nvSpPr>
          <p:cNvPr name="AutoShape 3" id="3"/>
          <p:cNvSpPr/>
          <p:nvPr/>
        </p:nvSpPr>
        <p:spPr>
          <a:xfrm rot="0">
            <a:off x="0" y="1000125"/>
            <a:ext cx="18288000" cy="0"/>
          </a:xfrm>
          <a:prstGeom prst="line">
            <a:avLst/>
          </a:prstGeom>
          <a:ln cap="flat" w="28575">
            <a:solidFill>
              <a:srgbClr val="D9D9D9"/>
            </a:solidFill>
            <a:prstDash val="solid"/>
            <a:headEnd type="none" len="sm" w="sm"/>
            <a:tailEnd type="none" len="sm" w="sm"/>
          </a:ln>
        </p:spPr>
      </p:sp>
      <p:grpSp>
        <p:nvGrpSpPr>
          <p:cNvPr name="Group 4" id="4"/>
          <p:cNvGrpSpPr/>
          <p:nvPr/>
        </p:nvGrpSpPr>
        <p:grpSpPr>
          <a:xfrm rot="0">
            <a:off x="0" y="1014412"/>
            <a:ext cx="1028700" cy="8229600"/>
            <a:chOff x="0" y="0"/>
            <a:chExt cx="1431218" cy="11449744"/>
          </a:xfrm>
        </p:grpSpPr>
        <p:sp>
          <p:nvSpPr>
            <p:cNvPr name="Freeform 5" id="5"/>
            <p:cNvSpPr/>
            <p:nvPr/>
          </p:nvSpPr>
          <p:spPr>
            <a:xfrm flipH="false" flipV="false" rot="0">
              <a:off x="0" y="0"/>
              <a:ext cx="1431218" cy="11449744"/>
            </a:xfrm>
            <a:custGeom>
              <a:avLst/>
              <a:gdLst/>
              <a:ahLst/>
              <a:cxnLst/>
              <a:rect r="r" b="b" t="t" l="l"/>
              <a:pathLst>
                <a:path h="11449744" w="1431218">
                  <a:moveTo>
                    <a:pt x="0" y="0"/>
                  </a:moveTo>
                  <a:lnTo>
                    <a:pt x="1431218" y="0"/>
                  </a:lnTo>
                  <a:lnTo>
                    <a:pt x="1431218" y="11449744"/>
                  </a:lnTo>
                  <a:lnTo>
                    <a:pt x="0" y="11449744"/>
                  </a:lnTo>
                  <a:close/>
                </a:path>
              </a:pathLst>
            </a:custGeom>
            <a:solidFill>
              <a:srgbClr val="00B0DB"/>
            </a:solidFill>
          </p:spPr>
        </p:sp>
        <p:sp>
          <p:nvSpPr>
            <p:cNvPr name="TextBox 6" id="6"/>
            <p:cNvSpPr txBox="true"/>
            <p:nvPr/>
          </p:nvSpPr>
          <p:spPr>
            <a:xfrm>
              <a:off x="0" y="-38100"/>
              <a:ext cx="1431218" cy="11487844"/>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rot="-5400000">
            <a:off x="-623887" y="2667000"/>
            <a:ext cx="3305175" cy="0"/>
          </a:xfrm>
          <a:prstGeom prst="line">
            <a:avLst/>
          </a:prstGeom>
          <a:ln cap="flat" w="28575">
            <a:solidFill>
              <a:srgbClr val="D9D9D9"/>
            </a:solidFill>
            <a:prstDash val="solid"/>
            <a:headEnd type="none" len="sm" w="sm"/>
            <a:tailEnd type="none" len="sm" w="sm"/>
          </a:ln>
        </p:spPr>
      </p:sp>
      <p:sp>
        <p:nvSpPr>
          <p:cNvPr name="AutoShape 8" id="8"/>
          <p:cNvSpPr/>
          <p:nvPr/>
        </p:nvSpPr>
        <p:spPr>
          <a:xfrm rot="-5400000">
            <a:off x="5029200" y="5114925"/>
            <a:ext cx="8229600" cy="0"/>
          </a:xfrm>
          <a:prstGeom prst="line">
            <a:avLst/>
          </a:prstGeom>
          <a:ln cap="flat" w="28575">
            <a:solidFill>
              <a:srgbClr val="D9D9D9"/>
            </a:solidFill>
            <a:prstDash val="solid"/>
            <a:headEnd type="none" len="sm" w="sm"/>
            <a:tailEnd type="none" len="sm" w="sm"/>
          </a:ln>
        </p:spPr>
      </p:sp>
      <p:sp>
        <p:nvSpPr>
          <p:cNvPr name="TextBox 9" id="9"/>
          <p:cNvSpPr txBox="true"/>
          <p:nvPr/>
        </p:nvSpPr>
        <p:spPr>
          <a:xfrm rot="0">
            <a:off x="1915808" y="2139950"/>
            <a:ext cx="6089365" cy="1149350"/>
          </a:xfrm>
          <a:prstGeom prst="rect">
            <a:avLst/>
          </a:prstGeom>
        </p:spPr>
        <p:txBody>
          <a:bodyPr anchor="t" rtlCol="false" tIns="0" lIns="0" bIns="0" rIns="0">
            <a:spAutoFit/>
          </a:bodyPr>
          <a:lstStyle/>
          <a:p>
            <a:pPr algn="ctr">
              <a:lnSpc>
                <a:spcPts val="8800"/>
              </a:lnSpc>
            </a:pPr>
            <a:r>
              <a:rPr lang="en-US" sz="8000" b="true">
                <a:solidFill>
                  <a:srgbClr val="414042"/>
                </a:solidFill>
                <a:latin typeface="DM Sans Bold"/>
                <a:ea typeface="DM Sans Bold"/>
                <a:cs typeface="DM Sans Bold"/>
                <a:sym typeface="DM Sans Bold"/>
              </a:rPr>
              <a:t>Problems</a:t>
            </a:r>
          </a:p>
        </p:txBody>
      </p:sp>
      <p:sp>
        <p:nvSpPr>
          <p:cNvPr name="TextBox 10" id="10"/>
          <p:cNvSpPr txBox="true"/>
          <p:nvPr/>
        </p:nvSpPr>
        <p:spPr>
          <a:xfrm rot="0">
            <a:off x="10167938" y="1788502"/>
            <a:ext cx="7091362" cy="1153795"/>
          </a:xfrm>
          <a:prstGeom prst="rect">
            <a:avLst/>
          </a:prstGeom>
        </p:spPr>
        <p:txBody>
          <a:bodyPr anchor="t" rtlCol="false" tIns="0" lIns="0" bIns="0" rIns="0">
            <a:spAutoFit/>
          </a:bodyPr>
          <a:lstStyle/>
          <a:p>
            <a:pPr algn="just">
              <a:lnSpc>
                <a:spcPts val="3079"/>
              </a:lnSpc>
            </a:pPr>
            <a:r>
              <a:rPr lang="en-US" sz="2199">
                <a:solidFill>
                  <a:srgbClr val="414042"/>
                </a:solidFill>
                <a:latin typeface="Open Sans"/>
                <a:ea typeface="Open Sans"/>
                <a:cs typeface="Open Sans"/>
                <a:sym typeface="Open Sans"/>
              </a:rPr>
              <a:t>High fees or minimum investment thresholds, limiting accessibility for average investors.</a:t>
            </a:r>
          </a:p>
          <a:p>
            <a:pPr algn="just">
              <a:lnSpc>
                <a:spcPts val="3079"/>
              </a:lnSpc>
            </a:pPr>
          </a:p>
        </p:txBody>
      </p:sp>
      <p:sp>
        <p:nvSpPr>
          <p:cNvPr name="TextBox 11" id="11"/>
          <p:cNvSpPr txBox="true"/>
          <p:nvPr/>
        </p:nvSpPr>
        <p:spPr>
          <a:xfrm rot="0">
            <a:off x="10167938" y="1124927"/>
            <a:ext cx="2795773" cy="501650"/>
          </a:xfrm>
          <a:prstGeom prst="rect">
            <a:avLst/>
          </a:prstGeom>
        </p:spPr>
        <p:txBody>
          <a:bodyPr anchor="t" rtlCol="false" tIns="0" lIns="0" bIns="0" rIns="0">
            <a:spAutoFit/>
          </a:bodyPr>
          <a:lstStyle/>
          <a:p>
            <a:pPr algn="l">
              <a:lnSpc>
                <a:spcPts val="3850"/>
              </a:lnSpc>
            </a:pPr>
            <a:r>
              <a:rPr lang="en-US" sz="3500" b="true">
                <a:solidFill>
                  <a:srgbClr val="40B0DB"/>
                </a:solidFill>
                <a:latin typeface="DM Sans Bold"/>
                <a:ea typeface="DM Sans Bold"/>
                <a:cs typeface="DM Sans Bold"/>
                <a:sym typeface="DM Sans Bold"/>
              </a:rPr>
              <a:t>Problem 01</a:t>
            </a:r>
          </a:p>
        </p:txBody>
      </p:sp>
      <p:sp>
        <p:nvSpPr>
          <p:cNvPr name="TextBox 12" id="12"/>
          <p:cNvSpPr txBox="true"/>
          <p:nvPr/>
        </p:nvSpPr>
        <p:spPr>
          <a:xfrm rot="0">
            <a:off x="10167938" y="2879725"/>
            <a:ext cx="2982443" cy="501650"/>
          </a:xfrm>
          <a:prstGeom prst="rect">
            <a:avLst/>
          </a:prstGeom>
        </p:spPr>
        <p:txBody>
          <a:bodyPr anchor="t" rtlCol="false" tIns="0" lIns="0" bIns="0" rIns="0">
            <a:spAutoFit/>
          </a:bodyPr>
          <a:lstStyle/>
          <a:p>
            <a:pPr algn="l">
              <a:lnSpc>
                <a:spcPts val="3850"/>
              </a:lnSpc>
            </a:pPr>
            <a:r>
              <a:rPr lang="en-US" sz="3500" b="true">
                <a:solidFill>
                  <a:srgbClr val="40B0DB"/>
                </a:solidFill>
                <a:latin typeface="DM Sans Bold"/>
                <a:ea typeface="DM Sans Bold"/>
                <a:cs typeface="DM Sans Bold"/>
                <a:sym typeface="DM Sans Bold"/>
              </a:rPr>
              <a:t>Problem 02</a:t>
            </a:r>
          </a:p>
        </p:txBody>
      </p:sp>
      <p:sp>
        <p:nvSpPr>
          <p:cNvPr name="TextBox 13" id="13"/>
          <p:cNvSpPr txBox="true"/>
          <p:nvPr/>
        </p:nvSpPr>
        <p:spPr>
          <a:xfrm rot="0">
            <a:off x="10167938" y="3543300"/>
            <a:ext cx="7091362" cy="1153795"/>
          </a:xfrm>
          <a:prstGeom prst="rect">
            <a:avLst/>
          </a:prstGeom>
        </p:spPr>
        <p:txBody>
          <a:bodyPr anchor="t" rtlCol="false" tIns="0" lIns="0" bIns="0" rIns="0">
            <a:spAutoFit/>
          </a:bodyPr>
          <a:lstStyle/>
          <a:p>
            <a:pPr algn="just">
              <a:lnSpc>
                <a:spcPts val="3079"/>
              </a:lnSpc>
            </a:pPr>
            <a:r>
              <a:rPr lang="en-US" sz="2199">
                <a:solidFill>
                  <a:srgbClr val="414042"/>
                </a:solidFill>
                <a:latin typeface="Open Sans"/>
                <a:ea typeface="Open Sans"/>
                <a:cs typeface="Open Sans"/>
                <a:sym typeface="Open Sans"/>
              </a:rPr>
              <a:t>Potential bias in advice, as advisors may be restricted to offering products from their respective banks.</a:t>
            </a:r>
          </a:p>
          <a:p>
            <a:pPr algn="just">
              <a:lnSpc>
                <a:spcPts val="3079"/>
              </a:lnSpc>
            </a:pPr>
          </a:p>
        </p:txBody>
      </p:sp>
      <p:sp>
        <p:nvSpPr>
          <p:cNvPr name="TextBox 14" id="14"/>
          <p:cNvSpPr txBox="true"/>
          <p:nvPr/>
        </p:nvSpPr>
        <p:spPr>
          <a:xfrm rot="0">
            <a:off x="10167938" y="5302250"/>
            <a:ext cx="6579032" cy="1153795"/>
          </a:xfrm>
          <a:prstGeom prst="rect">
            <a:avLst/>
          </a:prstGeom>
        </p:spPr>
        <p:txBody>
          <a:bodyPr anchor="t" rtlCol="false" tIns="0" lIns="0" bIns="0" rIns="0">
            <a:spAutoFit/>
          </a:bodyPr>
          <a:lstStyle/>
          <a:p>
            <a:pPr algn="just">
              <a:lnSpc>
                <a:spcPts val="3079"/>
              </a:lnSpc>
            </a:pPr>
            <a:r>
              <a:rPr lang="en-US" sz="2199">
                <a:solidFill>
                  <a:srgbClr val="414042"/>
                </a:solidFill>
                <a:latin typeface="Open Sans"/>
                <a:ea typeface="Open Sans"/>
                <a:cs typeface="Open Sans"/>
                <a:sym typeface="Open Sans"/>
              </a:rPr>
              <a:t>Lack of personalization, leading to less optimized investment strategies.</a:t>
            </a:r>
          </a:p>
          <a:p>
            <a:pPr algn="just">
              <a:lnSpc>
                <a:spcPts val="3079"/>
              </a:lnSpc>
            </a:pPr>
          </a:p>
        </p:txBody>
      </p:sp>
      <p:sp>
        <p:nvSpPr>
          <p:cNvPr name="TextBox 15" id="15"/>
          <p:cNvSpPr txBox="true"/>
          <p:nvPr/>
        </p:nvSpPr>
        <p:spPr>
          <a:xfrm rot="0">
            <a:off x="10167938" y="4638675"/>
            <a:ext cx="2795773" cy="501650"/>
          </a:xfrm>
          <a:prstGeom prst="rect">
            <a:avLst/>
          </a:prstGeom>
        </p:spPr>
        <p:txBody>
          <a:bodyPr anchor="t" rtlCol="false" tIns="0" lIns="0" bIns="0" rIns="0">
            <a:spAutoFit/>
          </a:bodyPr>
          <a:lstStyle/>
          <a:p>
            <a:pPr algn="l">
              <a:lnSpc>
                <a:spcPts val="3850"/>
              </a:lnSpc>
            </a:pPr>
            <a:r>
              <a:rPr lang="en-US" sz="3500" b="true">
                <a:solidFill>
                  <a:srgbClr val="40B0DB"/>
                </a:solidFill>
                <a:latin typeface="DM Sans Bold"/>
                <a:ea typeface="DM Sans Bold"/>
                <a:cs typeface="DM Sans Bold"/>
                <a:sym typeface="DM Sans Bold"/>
              </a:rPr>
              <a:t>Problem 03</a:t>
            </a:r>
          </a:p>
        </p:txBody>
      </p:sp>
      <p:sp>
        <p:nvSpPr>
          <p:cNvPr name="TextBox 16" id="16"/>
          <p:cNvSpPr txBox="true"/>
          <p:nvPr/>
        </p:nvSpPr>
        <p:spPr>
          <a:xfrm rot="0">
            <a:off x="10167938" y="6393473"/>
            <a:ext cx="2982443" cy="501650"/>
          </a:xfrm>
          <a:prstGeom prst="rect">
            <a:avLst/>
          </a:prstGeom>
        </p:spPr>
        <p:txBody>
          <a:bodyPr anchor="t" rtlCol="false" tIns="0" lIns="0" bIns="0" rIns="0">
            <a:spAutoFit/>
          </a:bodyPr>
          <a:lstStyle/>
          <a:p>
            <a:pPr algn="l">
              <a:lnSpc>
                <a:spcPts val="3850"/>
              </a:lnSpc>
            </a:pPr>
            <a:r>
              <a:rPr lang="en-US" sz="3500" b="true">
                <a:solidFill>
                  <a:srgbClr val="40B0DB"/>
                </a:solidFill>
                <a:latin typeface="DM Sans Bold"/>
                <a:ea typeface="DM Sans Bold"/>
                <a:cs typeface="DM Sans Bold"/>
                <a:sym typeface="DM Sans Bold"/>
              </a:rPr>
              <a:t>Problem 04</a:t>
            </a:r>
          </a:p>
        </p:txBody>
      </p:sp>
      <p:sp>
        <p:nvSpPr>
          <p:cNvPr name="TextBox 17" id="17"/>
          <p:cNvSpPr txBox="true"/>
          <p:nvPr/>
        </p:nvSpPr>
        <p:spPr>
          <a:xfrm rot="0">
            <a:off x="10167938" y="7057048"/>
            <a:ext cx="5446513" cy="1153795"/>
          </a:xfrm>
          <a:prstGeom prst="rect">
            <a:avLst/>
          </a:prstGeom>
        </p:spPr>
        <p:txBody>
          <a:bodyPr anchor="t" rtlCol="false" tIns="0" lIns="0" bIns="0" rIns="0">
            <a:spAutoFit/>
          </a:bodyPr>
          <a:lstStyle/>
          <a:p>
            <a:pPr algn="just">
              <a:lnSpc>
                <a:spcPts val="3079"/>
              </a:lnSpc>
            </a:pPr>
            <a:r>
              <a:rPr lang="en-US" sz="2199">
                <a:solidFill>
                  <a:srgbClr val="414042"/>
                </a:solidFill>
                <a:latin typeface="Open Sans"/>
                <a:ea typeface="Open Sans"/>
                <a:cs typeface="Open Sans"/>
                <a:sym typeface="Open Sans"/>
              </a:rPr>
              <a:t>Require significant time and effort to fully grasp complex financial concepts.</a:t>
            </a:r>
          </a:p>
          <a:p>
            <a:pPr algn="just">
              <a:lnSpc>
                <a:spcPts val="3079"/>
              </a:lnSpc>
            </a:pPr>
          </a:p>
        </p:txBody>
      </p:sp>
      <p:sp>
        <p:nvSpPr>
          <p:cNvPr name="TextBox 18" id="18"/>
          <p:cNvSpPr txBox="true"/>
          <p:nvPr/>
        </p:nvSpPr>
        <p:spPr>
          <a:xfrm rot="0">
            <a:off x="10167938" y="8152423"/>
            <a:ext cx="2982443" cy="501650"/>
          </a:xfrm>
          <a:prstGeom prst="rect">
            <a:avLst/>
          </a:prstGeom>
        </p:spPr>
        <p:txBody>
          <a:bodyPr anchor="t" rtlCol="false" tIns="0" lIns="0" bIns="0" rIns="0">
            <a:spAutoFit/>
          </a:bodyPr>
          <a:lstStyle/>
          <a:p>
            <a:pPr algn="l">
              <a:lnSpc>
                <a:spcPts val="3850"/>
              </a:lnSpc>
            </a:pPr>
            <a:r>
              <a:rPr lang="en-US" sz="3500" b="true">
                <a:solidFill>
                  <a:srgbClr val="40B0DB"/>
                </a:solidFill>
                <a:latin typeface="DM Sans Bold"/>
                <a:ea typeface="DM Sans Bold"/>
                <a:cs typeface="DM Sans Bold"/>
                <a:sym typeface="DM Sans Bold"/>
              </a:rPr>
              <a:t>Problem 05</a:t>
            </a:r>
          </a:p>
        </p:txBody>
      </p:sp>
      <p:sp>
        <p:nvSpPr>
          <p:cNvPr name="TextBox 19" id="19"/>
          <p:cNvSpPr txBox="true"/>
          <p:nvPr/>
        </p:nvSpPr>
        <p:spPr>
          <a:xfrm rot="0">
            <a:off x="10167938" y="8815998"/>
            <a:ext cx="6889127" cy="1544320"/>
          </a:xfrm>
          <a:prstGeom prst="rect">
            <a:avLst/>
          </a:prstGeom>
        </p:spPr>
        <p:txBody>
          <a:bodyPr anchor="t" rtlCol="false" tIns="0" lIns="0" bIns="0" rIns="0">
            <a:spAutoFit/>
          </a:bodyPr>
          <a:lstStyle/>
          <a:p>
            <a:pPr algn="just">
              <a:lnSpc>
                <a:spcPts val="3079"/>
              </a:lnSpc>
            </a:pPr>
            <a:r>
              <a:rPr lang="en-US" sz="2199">
                <a:solidFill>
                  <a:srgbClr val="414042"/>
                </a:solidFill>
                <a:latin typeface="Open Sans"/>
                <a:ea typeface="Open Sans"/>
                <a:cs typeface="Open Sans"/>
                <a:sym typeface="Open Sans"/>
              </a:rPr>
              <a:t>Steep learning curve, making it difficult for beginners to apply knowledge in real-time market conditions without guidance.</a:t>
            </a:r>
          </a:p>
          <a:p>
            <a:pPr algn="just">
              <a:lnSpc>
                <a:spcPts val="307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92154" y="0"/>
            <a:ext cx="4795846" cy="10287000"/>
            <a:chOff x="0" y="0"/>
            <a:chExt cx="3223768" cy="6914923"/>
          </a:xfrm>
        </p:grpSpPr>
        <p:sp>
          <p:nvSpPr>
            <p:cNvPr name="Freeform 3" id="3"/>
            <p:cNvSpPr/>
            <p:nvPr/>
          </p:nvSpPr>
          <p:spPr>
            <a:xfrm flipH="false" flipV="false" rot="0">
              <a:off x="0" y="0"/>
              <a:ext cx="3223768" cy="6914923"/>
            </a:xfrm>
            <a:custGeom>
              <a:avLst/>
              <a:gdLst/>
              <a:ahLst/>
              <a:cxnLst/>
              <a:rect r="r" b="b" t="t" l="l"/>
              <a:pathLst>
                <a:path h="6914923" w="3223768">
                  <a:moveTo>
                    <a:pt x="0" y="0"/>
                  </a:moveTo>
                  <a:lnTo>
                    <a:pt x="3223768" y="0"/>
                  </a:lnTo>
                  <a:lnTo>
                    <a:pt x="3223768" y="6914923"/>
                  </a:lnTo>
                  <a:lnTo>
                    <a:pt x="0" y="6914923"/>
                  </a:lnTo>
                  <a:close/>
                </a:path>
              </a:pathLst>
            </a:custGeom>
            <a:solidFill>
              <a:srgbClr val="00B0DB"/>
            </a:solidFill>
          </p:spPr>
        </p:sp>
        <p:sp>
          <p:nvSpPr>
            <p:cNvPr name="TextBox 4" id="4"/>
            <p:cNvSpPr txBox="true"/>
            <p:nvPr/>
          </p:nvSpPr>
          <p:spPr>
            <a:xfrm>
              <a:off x="0" y="-38100"/>
              <a:ext cx="3223768" cy="695302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0" y="9229725"/>
            <a:ext cx="13492154" cy="0"/>
          </a:xfrm>
          <a:prstGeom prst="line">
            <a:avLst/>
          </a:prstGeom>
          <a:ln cap="flat" w="28575">
            <a:solidFill>
              <a:srgbClr val="D9D9D9"/>
            </a:solidFill>
            <a:prstDash val="solid"/>
            <a:headEnd type="none" len="sm" w="sm"/>
            <a:tailEnd type="none" len="sm" w="sm"/>
          </a:ln>
        </p:spPr>
      </p:sp>
      <p:sp>
        <p:nvSpPr>
          <p:cNvPr name="AutoShape 6" id="6"/>
          <p:cNvSpPr/>
          <p:nvPr/>
        </p:nvSpPr>
        <p:spPr>
          <a:xfrm rot="0">
            <a:off x="0" y="3270250"/>
            <a:ext cx="9596624" cy="0"/>
          </a:xfrm>
          <a:prstGeom prst="line">
            <a:avLst/>
          </a:prstGeom>
          <a:ln cap="flat" w="28575">
            <a:solidFill>
              <a:srgbClr val="D9D9D9"/>
            </a:solidFill>
            <a:prstDash val="solid"/>
            <a:headEnd type="none" len="sm" w="sm"/>
            <a:tailEnd type="none" len="sm" w="sm"/>
          </a:ln>
        </p:spPr>
      </p:sp>
      <p:sp>
        <p:nvSpPr>
          <p:cNvPr name="AutoShape 7" id="7"/>
          <p:cNvSpPr/>
          <p:nvPr/>
        </p:nvSpPr>
        <p:spPr>
          <a:xfrm>
            <a:off x="0" y="4748212"/>
            <a:ext cx="9596624" cy="0"/>
          </a:xfrm>
          <a:prstGeom prst="line">
            <a:avLst/>
          </a:prstGeom>
          <a:ln cap="flat" w="28575">
            <a:solidFill>
              <a:srgbClr val="D9D9D9"/>
            </a:solidFill>
            <a:prstDash val="solid"/>
            <a:headEnd type="none" len="sm" w="sm"/>
            <a:tailEnd type="none" len="sm" w="sm"/>
          </a:ln>
        </p:spPr>
      </p:sp>
      <p:sp>
        <p:nvSpPr>
          <p:cNvPr name="Freeform 8" id="8"/>
          <p:cNvSpPr/>
          <p:nvPr/>
        </p:nvSpPr>
        <p:spPr>
          <a:xfrm flipH="false" flipV="false" rot="0">
            <a:off x="9199723" y="1028700"/>
            <a:ext cx="8059577" cy="8229600"/>
          </a:xfrm>
          <a:custGeom>
            <a:avLst/>
            <a:gdLst/>
            <a:ahLst/>
            <a:cxnLst/>
            <a:rect r="r" b="b" t="t" l="l"/>
            <a:pathLst>
              <a:path h="8229600" w="8059577">
                <a:moveTo>
                  <a:pt x="0" y="0"/>
                </a:moveTo>
                <a:lnTo>
                  <a:pt x="8059577" y="0"/>
                </a:lnTo>
                <a:lnTo>
                  <a:pt x="8059577" y="8229600"/>
                </a:lnTo>
                <a:lnTo>
                  <a:pt x="0" y="8229600"/>
                </a:lnTo>
                <a:lnTo>
                  <a:pt x="0" y="0"/>
                </a:lnTo>
                <a:close/>
              </a:path>
            </a:pathLst>
          </a:custGeom>
          <a:blipFill>
            <a:blip r:embed="rId2"/>
            <a:stretch>
              <a:fillRect l="-56446" t="-1039" r="0" b="-1039"/>
            </a:stretch>
          </a:blipFill>
        </p:spPr>
      </p:sp>
      <p:sp>
        <p:nvSpPr>
          <p:cNvPr name="TextBox 9" id="9"/>
          <p:cNvSpPr txBox="true"/>
          <p:nvPr/>
        </p:nvSpPr>
        <p:spPr>
          <a:xfrm rot="0">
            <a:off x="1281417" y="1304925"/>
            <a:ext cx="7632557" cy="1203325"/>
          </a:xfrm>
          <a:prstGeom prst="rect">
            <a:avLst/>
          </a:prstGeom>
        </p:spPr>
        <p:txBody>
          <a:bodyPr anchor="t" rtlCol="false" tIns="0" lIns="0" bIns="0" rIns="0">
            <a:spAutoFit/>
          </a:bodyPr>
          <a:lstStyle/>
          <a:p>
            <a:pPr algn="l">
              <a:lnSpc>
                <a:spcPts val="9349"/>
              </a:lnSpc>
            </a:pPr>
            <a:r>
              <a:rPr lang="en-US" sz="8499" b="true">
                <a:solidFill>
                  <a:srgbClr val="414042"/>
                </a:solidFill>
                <a:latin typeface="DM Sans Bold"/>
                <a:ea typeface="DM Sans Bold"/>
                <a:cs typeface="DM Sans Bold"/>
                <a:sym typeface="DM Sans Bold"/>
              </a:rPr>
              <a:t>Our Solution</a:t>
            </a:r>
          </a:p>
        </p:txBody>
      </p:sp>
      <p:sp>
        <p:nvSpPr>
          <p:cNvPr name="TextBox 10" id="10"/>
          <p:cNvSpPr txBox="true"/>
          <p:nvPr/>
        </p:nvSpPr>
        <p:spPr>
          <a:xfrm rot="0">
            <a:off x="303298" y="4982548"/>
            <a:ext cx="8347336" cy="3988540"/>
          </a:xfrm>
          <a:prstGeom prst="rect">
            <a:avLst/>
          </a:prstGeom>
        </p:spPr>
        <p:txBody>
          <a:bodyPr anchor="t" rtlCol="false" tIns="0" lIns="0" bIns="0" rIns="0">
            <a:spAutoFit/>
          </a:bodyPr>
          <a:lstStyle/>
          <a:p>
            <a:pPr algn="just">
              <a:lnSpc>
                <a:spcPts val="3225"/>
              </a:lnSpc>
            </a:pPr>
            <a:r>
              <a:rPr lang="en-US" sz="2150">
                <a:solidFill>
                  <a:srgbClr val="414042"/>
                </a:solidFill>
                <a:latin typeface="Open Sans"/>
                <a:ea typeface="Open Sans"/>
                <a:cs typeface="Open Sans"/>
                <a:sym typeface="Open Sans"/>
              </a:rPr>
              <a:t>Our AI-driven financial advisory platform is designed to offer personalized investment advice, making the complexities of stock market investing more accessible to users of all financial knowledge levels.</a:t>
            </a:r>
          </a:p>
          <a:p>
            <a:pPr algn="just">
              <a:lnSpc>
                <a:spcPts val="3225"/>
              </a:lnSpc>
            </a:pPr>
            <a:r>
              <a:rPr lang="en-US" sz="2150">
                <a:solidFill>
                  <a:srgbClr val="414042"/>
                </a:solidFill>
                <a:latin typeface="Open Sans"/>
                <a:ea typeface="Open Sans"/>
                <a:cs typeface="Open Sans"/>
                <a:sym typeface="Open Sans"/>
              </a:rPr>
              <a:t>By leveraging advanced AI algorithms, the platform can provide tailored recommendations that align with users’ financial goals, risk tolerance, and preferences.</a:t>
            </a:r>
          </a:p>
          <a:p>
            <a:pPr algn="just">
              <a:lnSpc>
                <a:spcPts val="3225"/>
              </a:lnSpc>
            </a:pPr>
            <a:r>
              <a:rPr lang="en-US" sz="2150">
                <a:solidFill>
                  <a:srgbClr val="414042"/>
                </a:solidFill>
                <a:latin typeface="Open Sans"/>
                <a:ea typeface="Open Sans"/>
                <a:cs typeface="Open Sans"/>
                <a:sym typeface="Open Sans"/>
              </a:rPr>
              <a:t>This ensures that even users without extensive financial expertise can make informed decisions with confidence.</a:t>
            </a:r>
          </a:p>
          <a:p>
            <a:pPr algn="just">
              <a:lnSpc>
                <a:spcPts val="3225"/>
              </a:lnSpc>
            </a:pPr>
          </a:p>
        </p:txBody>
      </p:sp>
      <p:sp>
        <p:nvSpPr>
          <p:cNvPr name="TextBox 11" id="11"/>
          <p:cNvSpPr txBox="true"/>
          <p:nvPr/>
        </p:nvSpPr>
        <p:spPr>
          <a:xfrm rot="0">
            <a:off x="303298" y="3905250"/>
            <a:ext cx="8168149" cy="828675"/>
          </a:xfrm>
          <a:prstGeom prst="rect">
            <a:avLst/>
          </a:prstGeom>
        </p:spPr>
        <p:txBody>
          <a:bodyPr anchor="t" rtlCol="false" tIns="0" lIns="0" bIns="0" rIns="0">
            <a:spAutoFit/>
          </a:bodyPr>
          <a:lstStyle/>
          <a:p>
            <a:pPr algn="l">
              <a:lnSpc>
                <a:spcPts val="3299"/>
              </a:lnSpc>
            </a:pPr>
            <a:r>
              <a:rPr lang="en-US" sz="2999" b="true">
                <a:solidFill>
                  <a:srgbClr val="006EA4"/>
                </a:solidFill>
                <a:latin typeface="DM Sans Bold"/>
                <a:ea typeface="DM Sans Bold"/>
                <a:cs typeface="DM Sans Bold"/>
                <a:sym typeface="DM Sans Bold"/>
              </a:rPr>
              <a:t>Introduction of our AI-powered platform</a:t>
            </a:r>
          </a:p>
          <a:p>
            <a:pPr algn="l">
              <a:lnSpc>
                <a:spcPts val="32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100" y="1028700"/>
            <a:ext cx="9439275" cy="4114800"/>
            <a:chOff x="0" y="0"/>
            <a:chExt cx="6345082" cy="2765969"/>
          </a:xfrm>
        </p:grpSpPr>
        <p:sp>
          <p:nvSpPr>
            <p:cNvPr name="Freeform 3" id="3"/>
            <p:cNvSpPr/>
            <p:nvPr/>
          </p:nvSpPr>
          <p:spPr>
            <a:xfrm flipH="false" flipV="false" rot="0">
              <a:off x="0" y="0"/>
              <a:ext cx="6345082" cy="2765969"/>
            </a:xfrm>
            <a:custGeom>
              <a:avLst/>
              <a:gdLst/>
              <a:ahLst/>
              <a:cxnLst/>
              <a:rect r="r" b="b" t="t" l="l"/>
              <a:pathLst>
                <a:path h="2765969" w="6345082">
                  <a:moveTo>
                    <a:pt x="0" y="0"/>
                  </a:moveTo>
                  <a:lnTo>
                    <a:pt x="6345082" y="0"/>
                  </a:lnTo>
                  <a:lnTo>
                    <a:pt x="6345082" y="2765969"/>
                  </a:lnTo>
                  <a:lnTo>
                    <a:pt x="0" y="2765969"/>
                  </a:lnTo>
                  <a:close/>
                </a:path>
              </a:pathLst>
            </a:custGeom>
            <a:solidFill>
              <a:srgbClr val="00B0DB"/>
            </a:solidFill>
          </p:spPr>
        </p:sp>
        <p:sp>
          <p:nvSpPr>
            <p:cNvPr name="TextBox 4" id="4"/>
            <p:cNvSpPr txBox="true"/>
            <p:nvPr/>
          </p:nvSpPr>
          <p:spPr>
            <a:xfrm>
              <a:off x="0" y="-38100"/>
              <a:ext cx="6345082" cy="2804069"/>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0" y="9229725"/>
            <a:ext cx="18288000" cy="0"/>
          </a:xfrm>
          <a:prstGeom prst="line">
            <a:avLst/>
          </a:prstGeom>
          <a:ln cap="flat" w="28575">
            <a:solidFill>
              <a:srgbClr val="D9D9D9"/>
            </a:solidFill>
            <a:prstDash val="solid"/>
            <a:headEnd type="none" len="sm" w="sm"/>
            <a:tailEnd type="none" len="sm" w="sm"/>
          </a:ln>
        </p:spPr>
      </p:sp>
      <p:sp>
        <p:nvSpPr>
          <p:cNvPr name="AutoShape 6" id="6"/>
          <p:cNvSpPr/>
          <p:nvPr/>
        </p:nvSpPr>
        <p:spPr>
          <a:xfrm rot="0">
            <a:off x="0" y="5143500"/>
            <a:ext cx="18288000" cy="0"/>
          </a:xfrm>
          <a:prstGeom prst="line">
            <a:avLst/>
          </a:prstGeom>
          <a:ln cap="flat" w="28575">
            <a:solidFill>
              <a:srgbClr val="D9D9D9"/>
            </a:solidFill>
            <a:prstDash val="solid"/>
            <a:headEnd type="none" len="sm" w="sm"/>
            <a:tailEnd type="none" len="sm" w="sm"/>
          </a:ln>
        </p:spPr>
      </p:sp>
      <p:sp>
        <p:nvSpPr>
          <p:cNvPr name="AutoShape 7" id="7"/>
          <p:cNvSpPr/>
          <p:nvPr/>
        </p:nvSpPr>
        <p:spPr>
          <a:xfrm rot="-5400000">
            <a:off x="5293519" y="5122069"/>
            <a:ext cx="8186738" cy="0"/>
          </a:xfrm>
          <a:prstGeom prst="line">
            <a:avLst/>
          </a:prstGeom>
          <a:ln cap="flat" w="28575">
            <a:solidFill>
              <a:srgbClr val="D9D9D9"/>
            </a:solidFill>
            <a:prstDash val="solid"/>
            <a:headEnd type="none" len="sm" w="sm"/>
            <a:tailEnd type="none" len="sm" w="sm"/>
          </a:ln>
        </p:spPr>
      </p:sp>
      <p:sp>
        <p:nvSpPr>
          <p:cNvPr name="AutoShape 8" id="8"/>
          <p:cNvSpPr/>
          <p:nvPr/>
        </p:nvSpPr>
        <p:spPr>
          <a:xfrm rot="0">
            <a:off x="9401175" y="1028700"/>
            <a:ext cx="9039225" cy="0"/>
          </a:xfrm>
          <a:prstGeom prst="line">
            <a:avLst/>
          </a:prstGeom>
          <a:ln cap="flat" w="28575">
            <a:solidFill>
              <a:srgbClr val="D9D9D9"/>
            </a:solidFill>
            <a:prstDash val="solid"/>
            <a:headEnd type="none" len="sm" w="sm"/>
            <a:tailEnd type="none" len="sm" w="sm"/>
          </a:ln>
        </p:spPr>
      </p:sp>
      <p:sp>
        <p:nvSpPr>
          <p:cNvPr name="Freeform 9" id="9"/>
          <p:cNvSpPr/>
          <p:nvPr/>
        </p:nvSpPr>
        <p:spPr>
          <a:xfrm flipH="false" flipV="false" rot="0">
            <a:off x="334139" y="5617474"/>
            <a:ext cx="1023969" cy="1213593"/>
          </a:xfrm>
          <a:custGeom>
            <a:avLst/>
            <a:gdLst/>
            <a:ahLst/>
            <a:cxnLst/>
            <a:rect r="r" b="b" t="t" l="l"/>
            <a:pathLst>
              <a:path h="1213593" w="1023969">
                <a:moveTo>
                  <a:pt x="0" y="0"/>
                </a:moveTo>
                <a:lnTo>
                  <a:pt x="1023968" y="0"/>
                </a:lnTo>
                <a:lnTo>
                  <a:pt x="1023968" y="1213593"/>
                </a:lnTo>
                <a:lnTo>
                  <a:pt x="0" y="1213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558622" y="1660860"/>
            <a:ext cx="904307" cy="935893"/>
          </a:xfrm>
          <a:custGeom>
            <a:avLst/>
            <a:gdLst/>
            <a:ahLst/>
            <a:cxnLst/>
            <a:rect r="r" b="b" t="t" l="l"/>
            <a:pathLst>
              <a:path h="935893" w="904307">
                <a:moveTo>
                  <a:pt x="0" y="0"/>
                </a:moveTo>
                <a:lnTo>
                  <a:pt x="904306" y="0"/>
                </a:lnTo>
                <a:lnTo>
                  <a:pt x="904306" y="935893"/>
                </a:lnTo>
                <a:lnTo>
                  <a:pt x="0" y="935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9465462" y="5877092"/>
            <a:ext cx="1052527" cy="855178"/>
          </a:xfrm>
          <a:custGeom>
            <a:avLst/>
            <a:gdLst/>
            <a:ahLst/>
            <a:cxnLst/>
            <a:rect r="r" b="b" t="t" l="l"/>
            <a:pathLst>
              <a:path h="855178" w="1052527">
                <a:moveTo>
                  <a:pt x="0" y="0"/>
                </a:moveTo>
                <a:lnTo>
                  <a:pt x="1052526" y="0"/>
                </a:lnTo>
                <a:lnTo>
                  <a:pt x="1052526" y="855178"/>
                </a:lnTo>
                <a:lnTo>
                  <a:pt x="0" y="855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520032" y="2562542"/>
            <a:ext cx="6452877" cy="1149350"/>
          </a:xfrm>
          <a:prstGeom prst="rect">
            <a:avLst/>
          </a:prstGeom>
        </p:spPr>
        <p:txBody>
          <a:bodyPr anchor="t" rtlCol="false" tIns="0" lIns="0" bIns="0" rIns="0">
            <a:spAutoFit/>
          </a:bodyPr>
          <a:lstStyle/>
          <a:p>
            <a:pPr algn="l">
              <a:lnSpc>
                <a:spcPts val="8800"/>
              </a:lnSpc>
            </a:pPr>
            <a:r>
              <a:rPr lang="en-US" sz="8000" b="true">
                <a:solidFill>
                  <a:srgbClr val="FFFFFF"/>
                </a:solidFill>
                <a:latin typeface="DM Sans Bold"/>
                <a:ea typeface="DM Sans Bold"/>
                <a:cs typeface="DM Sans Bold"/>
                <a:sym typeface="DM Sans Bold"/>
              </a:rPr>
              <a:t>Features</a:t>
            </a:r>
          </a:p>
        </p:txBody>
      </p:sp>
      <p:sp>
        <p:nvSpPr>
          <p:cNvPr name="TextBox 13" id="13"/>
          <p:cNvSpPr txBox="true"/>
          <p:nvPr/>
        </p:nvSpPr>
        <p:spPr>
          <a:xfrm rot="0">
            <a:off x="10620375" y="6244432"/>
            <a:ext cx="5197999" cy="987425"/>
          </a:xfrm>
          <a:prstGeom prst="rect">
            <a:avLst/>
          </a:prstGeom>
        </p:spPr>
        <p:txBody>
          <a:bodyPr anchor="t" rtlCol="false" tIns="0" lIns="0" bIns="0" rIns="0">
            <a:spAutoFit/>
          </a:bodyPr>
          <a:lstStyle/>
          <a:p>
            <a:pPr algn="l">
              <a:lnSpc>
                <a:spcPts val="3849"/>
              </a:lnSpc>
            </a:pPr>
            <a:r>
              <a:rPr lang="en-US" sz="3499" b="true">
                <a:solidFill>
                  <a:srgbClr val="006EA4"/>
                </a:solidFill>
                <a:latin typeface="DM Sans Bold"/>
                <a:ea typeface="DM Sans Bold"/>
                <a:cs typeface="DM Sans Bold"/>
                <a:sym typeface="DM Sans Bold"/>
              </a:rPr>
              <a:t>Interactive Chatbot</a:t>
            </a:r>
          </a:p>
          <a:p>
            <a:pPr algn="l">
              <a:lnSpc>
                <a:spcPts val="3849"/>
              </a:lnSpc>
            </a:pPr>
          </a:p>
        </p:txBody>
      </p:sp>
      <p:sp>
        <p:nvSpPr>
          <p:cNvPr name="TextBox 14" id="14"/>
          <p:cNvSpPr txBox="true"/>
          <p:nvPr/>
        </p:nvSpPr>
        <p:spPr>
          <a:xfrm rot="0">
            <a:off x="1520032" y="6252845"/>
            <a:ext cx="7099205" cy="987425"/>
          </a:xfrm>
          <a:prstGeom prst="rect">
            <a:avLst/>
          </a:prstGeom>
        </p:spPr>
        <p:txBody>
          <a:bodyPr anchor="t" rtlCol="false" tIns="0" lIns="0" bIns="0" rIns="0">
            <a:spAutoFit/>
          </a:bodyPr>
          <a:lstStyle/>
          <a:p>
            <a:pPr algn="l">
              <a:lnSpc>
                <a:spcPts val="3849"/>
              </a:lnSpc>
            </a:pPr>
            <a:r>
              <a:rPr lang="en-US" sz="3499" b="true">
                <a:solidFill>
                  <a:srgbClr val="006EA4"/>
                </a:solidFill>
                <a:latin typeface="DM Sans Bold"/>
                <a:ea typeface="DM Sans Bold"/>
                <a:cs typeface="DM Sans Bold"/>
                <a:sym typeface="DM Sans Bold"/>
              </a:rPr>
              <a:t>Personalized Recommendations</a:t>
            </a:r>
          </a:p>
          <a:p>
            <a:pPr algn="l">
              <a:lnSpc>
                <a:spcPts val="3849"/>
              </a:lnSpc>
            </a:pPr>
          </a:p>
        </p:txBody>
      </p:sp>
      <p:sp>
        <p:nvSpPr>
          <p:cNvPr name="TextBox 15" id="15"/>
          <p:cNvSpPr txBox="true"/>
          <p:nvPr/>
        </p:nvSpPr>
        <p:spPr>
          <a:xfrm rot="0">
            <a:off x="1520032" y="7097395"/>
            <a:ext cx="7384979" cy="1544320"/>
          </a:xfrm>
          <a:prstGeom prst="rect">
            <a:avLst/>
          </a:prstGeom>
        </p:spPr>
        <p:txBody>
          <a:bodyPr anchor="t" rtlCol="false" tIns="0" lIns="0" bIns="0" rIns="0">
            <a:spAutoFit/>
          </a:bodyPr>
          <a:lstStyle/>
          <a:p>
            <a:pPr algn="just">
              <a:lnSpc>
                <a:spcPts val="3080"/>
              </a:lnSpc>
            </a:pPr>
            <a:r>
              <a:rPr lang="en-US" sz="2200">
                <a:solidFill>
                  <a:srgbClr val="414042"/>
                </a:solidFill>
                <a:latin typeface="Open Sans"/>
                <a:ea typeface="Open Sans"/>
                <a:cs typeface="Open Sans"/>
                <a:sym typeface="Open Sans"/>
              </a:rPr>
              <a:t>The platform uses AI algorithms to analyze user financial data, investment history, and market trends to deliver highly customized stock recommendations.</a:t>
            </a:r>
          </a:p>
          <a:p>
            <a:pPr algn="just">
              <a:lnSpc>
                <a:spcPts val="3080"/>
              </a:lnSpc>
            </a:pPr>
          </a:p>
        </p:txBody>
      </p:sp>
      <p:sp>
        <p:nvSpPr>
          <p:cNvPr name="TextBox 16" id="16"/>
          <p:cNvSpPr txBox="true"/>
          <p:nvPr/>
        </p:nvSpPr>
        <p:spPr>
          <a:xfrm rot="0">
            <a:off x="10620375" y="7077075"/>
            <a:ext cx="7359899" cy="2325370"/>
          </a:xfrm>
          <a:prstGeom prst="rect">
            <a:avLst/>
          </a:prstGeom>
        </p:spPr>
        <p:txBody>
          <a:bodyPr anchor="t" rtlCol="false" tIns="0" lIns="0" bIns="0" rIns="0">
            <a:spAutoFit/>
          </a:bodyPr>
          <a:lstStyle/>
          <a:p>
            <a:pPr algn="just">
              <a:lnSpc>
                <a:spcPts val="3080"/>
              </a:lnSpc>
            </a:pPr>
            <a:r>
              <a:rPr lang="en-US" sz="2200">
                <a:solidFill>
                  <a:srgbClr val="414042"/>
                </a:solidFill>
                <a:latin typeface="Open Sans"/>
                <a:ea typeface="Open Sans"/>
                <a:cs typeface="Open Sans"/>
                <a:sym typeface="Open Sans"/>
              </a:rPr>
              <a:t>The platform features a user-friendly chatbot powered by advanced AI models. This chatbot can engage users in natural language conversations, answering questions, providing advice, and helping users navigate their investment options.</a:t>
            </a:r>
          </a:p>
          <a:p>
            <a:pPr algn="just">
              <a:lnSpc>
                <a:spcPts val="3080"/>
              </a:lnSpc>
            </a:pPr>
          </a:p>
        </p:txBody>
      </p:sp>
      <p:sp>
        <p:nvSpPr>
          <p:cNvPr name="TextBox 17" id="17"/>
          <p:cNvSpPr txBox="true"/>
          <p:nvPr/>
        </p:nvSpPr>
        <p:spPr>
          <a:xfrm rot="0">
            <a:off x="10620375" y="2117328"/>
            <a:ext cx="5368090" cy="987425"/>
          </a:xfrm>
          <a:prstGeom prst="rect">
            <a:avLst/>
          </a:prstGeom>
        </p:spPr>
        <p:txBody>
          <a:bodyPr anchor="t" rtlCol="false" tIns="0" lIns="0" bIns="0" rIns="0">
            <a:spAutoFit/>
          </a:bodyPr>
          <a:lstStyle/>
          <a:p>
            <a:pPr algn="l">
              <a:lnSpc>
                <a:spcPts val="3849"/>
              </a:lnSpc>
            </a:pPr>
            <a:r>
              <a:rPr lang="en-US" sz="3499" b="true">
                <a:solidFill>
                  <a:srgbClr val="006EA4"/>
                </a:solidFill>
                <a:latin typeface="DM Sans Bold"/>
                <a:ea typeface="DM Sans Bold"/>
                <a:cs typeface="DM Sans Bold"/>
                <a:sym typeface="DM Sans Bold"/>
              </a:rPr>
              <a:t>Real-Time Data Analysis</a:t>
            </a:r>
          </a:p>
          <a:p>
            <a:pPr algn="l">
              <a:lnSpc>
                <a:spcPts val="3849"/>
              </a:lnSpc>
            </a:pPr>
          </a:p>
        </p:txBody>
      </p:sp>
      <p:sp>
        <p:nvSpPr>
          <p:cNvPr name="TextBox 18" id="18"/>
          <p:cNvSpPr txBox="true"/>
          <p:nvPr/>
        </p:nvSpPr>
        <p:spPr>
          <a:xfrm rot="0">
            <a:off x="10620375" y="2965212"/>
            <a:ext cx="6695280" cy="1544320"/>
          </a:xfrm>
          <a:prstGeom prst="rect">
            <a:avLst/>
          </a:prstGeom>
        </p:spPr>
        <p:txBody>
          <a:bodyPr anchor="t" rtlCol="false" tIns="0" lIns="0" bIns="0" rIns="0">
            <a:spAutoFit/>
          </a:bodyPr>
          <a:lstStyle/>
          <a:p>
            <a:pPr algn="just">
              <a:lnSpc>
                <a:spcPts val="3080"/>
              </a:lnSpc>
            </a:pPr>
            <a:r>
              <a:rPr lang="en-US" sz="2200">
                <a:solidFill>
                  <a:srgbClr val="414042"/>
                </a:solidFill>
                <a:latin typeface="Open Sans"/>
                <a:ea typeface="Open Sans"/>
                <a:cs typeface="Open Sans"/>
                <a:sym typeface="Open Sans"/>
              </a:rPr>
              <a:t>By integrating real-time financial data from trusted sources, our platform provides up-to-the-minute stock analysis and market trends.</a:t>
            </a:r>
          </a:p>
          <a:p>
            <a:pPr algn="just">
              <a:lnSpc>
                <a:spcPts val="308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10603" y="-28575"/>
            <a:ext cx="496799" cy="10417221"/>
            <a:chOff x="0" y="0"/>
            <a:chExt cx="333949" cy="7002458"/>
          </a:xfrm>
        </p:grpSpPr>
        <p:sp>
          <p:nvSpPr>
            <p:cNvPr name="Freeform 3" id="3"/>
            <p:cNvSpPr/>
            <p:nvPr/>
          </p:nvSpPr>
          <p:spPr>
            <a:xfrm flipH="false" flipV="false" rot="0">
              <a:off x="0" y="0"/>
              <a:ext cx="333949" cy="7002458"/>
            </a:xfrm>
            <a:custGeom>
              <a:avLst/>
              <a:gdLst/>
              <a:ahLst/>
              <a:cxnLst/>
              <a:rect r="r" b="b" t="t" l="l"/>
              <a:pathLst>
                <a:path h="7002458" w="333949">
                  <a:moveTo>
                    <a:pt x="0" y="0"/>
                  </a:moveTo>
                  <a:lnTo>
                    <a:pt x="333949" y="0"/>
                  </a:lnTo>
                  <a:lnTo>
                    <a:pt x="333949" y="7002458"/>
                  </a:lnTo>
                  <a:lnTo>
                    <a:pt x="0" y="7002458"/>
                  </a:lnTo>
                  <a:close/>
                </a:path>
              </a:pathLst>
            </a:custGeom>
            <a:solidFill>
              <a:srgbClr val="00B0DB"/>
            </a:solidFill>
          </p:spPr>
        </p:sp>
        <p:sp>
          <p:nvSpPr>
            <p:cNvPr name="TextBox 4" id="4"/>
            <p:cNvSpPr txBox="true"/>
            <p:nvPr/>
          </p:nvSpPr>
          <p:spPr>
            <a:xfrm>
              <a:off x="0" y="-38100"/>
              <a:ext cx="333949" cy="70405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3663574"/>
            <a:ext cx="6510603" cy="6623426"/>
          </a:xfrm>
          <a:custGeom>
            <a:avLst/>
            <a:gdLst/>
            <a:ahLst/>
            <a:cxnLst/>
            <a:rect r="r" b="b" t="t" l="l"/>
            <a:pathLst>
              <a:path h="6623426" w="6510603">
                <a:moveTo>
                  <a:pt x="0" y="0"/>
                </a:moveTo>
                <a:lnTo>
                  <a:pt x="6510603" y="0"/>
                </a:lnTo>
                <a:lnTo>
                  <a:pt x="6510603" y="6623426"/>
                </a:lnTo>
                <a:lnTo>
                  <a:pt x="0" y="6623426"/>
                </a:lnTo>
                <a:lnTo>
                  <a:pt x="0" y="0"/>
                </a:lnTo>
                <a:close/>
              </a:path>
            </a:pathLst>
          </a:custGeom>
          <a:blipFill>
            <a:blip r:embed="rId2"/>
            <a:stretch>
              <a:fillRect l="-23586" t="0" r="-23586" b="0"/>
            </a:stretch>
          </a:blipFill>
        </p:spPr>
      </p:sp>
      <p:sp>
        <p:nvSpPr>
          <p:cNvPr name="TextBox 6" id="6"/>
          <p:cNvSpPr txBox="true"/>
          <p:nvPr/>
        </p:nvSpPr>
        <p:spPr>
          <a:xfrm rot="0">
            <a:off x="302012" y="1095375"/>
            <a:ext cx="4989929" cy="1149350"/>
          </a:xfrm>
          <a:prstGeom prst="rect">
            <a:avLst/>
          </a:prstGeom>
        </p:spPr>
        <p:txBody>
          <a:bodyPr anchor="t" rtlCol="false" tIns="0" lIns="0" bIns="0" rIns="0">
            <a:spAutoFit/>
          </a:bodyPr>
          <a:lstStyle/>
          <a:p>
            <a:pPr algn="l">
              <a:lnSpc>
                <a:spcPts val="8800"/>
              </a:lnSpc>
            </a:pPr>
            <a:r>
              <a:rPr lang="en-US" sz="8000" b="true">
                <a:solidFill>
                  <a:srgbClr val="414042"/>
                </a:solidFill>
                <a:latin typeface="DM Sans Bold"/>
                <a:ea typeface="DM Sans Bold"/>
                <a:cs typeface="DM Sans Bold"/>
                <a:sym typeface="DM Sans Bold"/>
              </a:rPr>
              <a:t>Our Goals</a:t>
            </a:r>
          </a:p>
        </p:txBody>
      </p:sp>
      <p:sp>
        <p:nvSpPr>
          <p:cNvPr name="TextBox 7" id="7"/>
          <p:cNvSpPr txBox="true"/>
          <p:nvPr/>
        </p:nvSpPr>
        <p:spPr>
          <a:xfrm rot="0">
            <a:off x="7208944" y="494289"/>
            <a:ext cx="9304260" cy="857250"/>
          </a:xfrm>
          <a:prstGeom prst="rect">
            <a:avLst/>
          </a:prstGeom>
        </p:spPr>
        <p:txBody>
          <a:bodyPr anchor="t" rtlCol="false" tIns="0" lIns="0" bIns="0" rIns="0">
            <a:spAutoFit/>
          </a:bodyPr>
          <a:lstStyle/>
          <a:p>
            <a:pPr algn="l">
              <a:lnSpc>
                <a:spcPts val="3300"/>
              </a:lnSpc>
            </a:pPr>
            <a:r>
              <a:rPr lang="en-US" sz="3000" b="true">
                <a:solidFill>
                  <a:srgbClr val="40B0DB"/>
                </a:solidFill>
                <a:latin typeface="DM Sans Bold"/>
                <a:ea typeface="DM Sans Bold"/>
                <a:cs typeface="DM Sans Bold"/>
                <a:sym typeface="DM Sans Bold"/>
              </a:rPr>
              <a:t>Simplify investment decisions for all users </a:t>
            </a:r>
          </a:p>
          <a:p>
            <a:pPr algn="l">
              <a:lnSpc>
                <a:spcPts val="3300"/>
              </a:lnSpc>
            </a:pPr>
          </a:p>
        </p:txBody>
      </p:sp>
      <p:sp>
        <p:nvSpPr>
          <p:cNvPr name="TextBox 8" id="8"/>
          <p:cNvSpPr txBox="true"/>
          <p:nvPr/>
        </p:nvSpPr>
        <p:spPr>
          <a:xfrm rot="0">
            <a:off x="7208944" y="1209324"/>
            <a:ext cx="10545056" cy="1544320"/>
          </a:xfrm>
          <a:prstGeom prst="rect">
            <a:avLst/>
          </a:prstGeom>
        </p:spPr>
        <p:txBody>
          <a:bodyPr anchor="t" rtlCol="false" tIns="0" lIns="0" bIns="0" rIns="0">
            <a:spAutoFit/>
          </a:bodyPr>
          <a:lstStyle/>
          <a:p>
            <a:pPr algn="just">
              <a:lnSpc>
                <a:spcPts val="3080"/>
              </a:lnSpc>
            </a:pPr>
            <a:r>
              <a:rPr lang="en-US" sz="2200">
                <a:solidFill>
                  <a:srgbClr val="414042"/>
                </a:solidFill>
                <a:latin typeface="Open Sans"/>
                <a:ea typeface="Open Sans"/>
                <a:cs typeface="Open Sans"/>
                <a:sym typeface="Open Sans"/>
              </a:rPr>
              <a:t>Our platform aims to make investing accessible to users at all levels of financial expertise. Whether a beginner who is just starting out or an experienced investor looking for advanced insights.</a:t>
            </a:r>
          </a:p>
          <a:p>
            <a:pPr algn="just">
              <a:lnSpc>
                <a:spcPts val="3080"/>
              </a:lnSpc>
            </a:pPr>
          </a:p>
        </p:txBody>
      </p:sp>
      <p:sp>
        <p:nvSpPr>
          <p:cNvPr name="TextBox 9" id="9"/>
          <p:cNvSpPr txBox="true"/>
          <p:nvPr/>
        </p:nvSpPr>
        <p:spPr>
          <a:xfrm rot="0">
            <a:off x="7208944" y="2741641"/>
            <a:ext cx="11172718" cy="857250"/>
          </a:xfrm>
          <a:prstGeom prst="rect">
            <a:avLst/>
          </a:prstGeom>
        </p:spPr>
        <p:txBody>
          <a:bodyPr anchor="t" rtlCol="false" tIns="0" lIns="0" bIns="0" rIns="0">
            <a:spAutoFit/>
          </a:bodyPr>
          <a:lstStyle/>
          <a:p>
            <a:pPr algn="l">
              <a:lnSpc>
                <a:spcPts val="3300"/>
              </a:lnSpc>
            </a:pPr>
            <a:r>
              <a:rPr lang="en-US" sz="3000" b="true">
                <a:solidFill>
                  <a:srgbClr val="40B0DB"/>
                </a:solidFill>
                <a:latin typeface="DM Sans Bold"/>
                <a:ea typeface="DM Sans Bold"/>
                <a:cs typeface="DM Sans Bold"/>
                <a:sym typeface="DM Sans Bold"/>
              </a:rPr>
              <a:t>Provide AI-driven personalized stock recommendations</a:t>
            </a:r>
          </a:p>
          <a:p>
            <a:pPr algn="l">
              <a:lnSpc>
                <a:spcPts val="3300"/>
              </a:lnSpc>
            </a:pPr>
          </a:p>
        </p:txBody>
      </p:sp>
      <p:sp>
        <p:nvSpPr>
          <p:cNvPr name="TextBox 10" id="10"/>
          <p:cNvSpPr txBox="true"/>
          <p:nvPr/>
        </p:nvSpPr>
        <p:spPr>
          <a:xfrm rot="0">
            <a:off x="7208944" y="3444137"/>
            <a:ext cx="10545056" cy="1544320"/>
          </a:xfrm>
          <a:prstGeom prst="rect">
            <a:avLst/>
          </a:prstGeom>
        </p:spPr>
        <p:txBody>
          <a:bodyPr anchor="t" rtlCol="false" tIns="0" lIns="0" bIns="0" rIns="0">
            <a:spAutoFit/>
          </a:bodyPr>
          <a:lstStyle/>
          <a:p>
            <a:pPr algn="just">
              <a:lnSpc>
                <a:spcPts val="3080"/>
              </a:lnSpc>
            </a:pPr>
            <a:r>
              <a:rPr lang="en-US" sz="2200">
                <a:solidFill>
                  <a:srgbClr val="414042"/>
                </a:solidFill>
                <a:latin typeface="Open Sans"/>
                <a:ea typeface="Open Sans"/>
                <a:cs typeface="Open Sans"/>
                <a:sym typeface="Open Sans"/>
              </a:rPr>
              <a:t>By analyzing individual user profiles, financial goals, risk tolerance, and current market trends, the AI system can offer tailored investment advice that fits each user’s unique needs.</a:t>
            </a:r>
          </a:p>
          <a:p>
            <a:pPr algn="just" marL="0" indent="0" lvl="0">
              <a:lnSpc>
                <a:spcPts val="3080"/>
              </a:lnSpc>
              <a:spcBef>
                <a:spcPct val="0"/>
              </a:spcBef>
            </a:pPr>
          </a:p>
        </p:txBody>
      </p:sp>
      <p:sp>
        <p:nvSpPr>
          <p:cNvPr name="TextBox 11" id="11"/>
          <p:cNvSpPr txBox="true"/>
          <p:nvPr/>
        </p:nvSpPr>
        <p:spPr>
          <a:xfrm rot="0">
            <a:off x="7208944" y="5001451"/>
            <a:ext cx="9304260" cy="857250"/>
          </a:xfrm>
          <a:prstGeom prst="rect">
            <a:avLst/>
          </a:prstGeom>
        </p:spPr>
        <p:txBody>
          <a:bodyPr anchor="t" rtlCol="false" tIns="0" lIns="0" bIns="0" rIns="0">
            <a:spAutoFit/>
          </a:bodyPr>
          <a:lstStyle/>
          <a:p>
            <a:pPr algn="l">
              <a:lnSpc>
                <a:spcPts val="3300"/>
              </a:lnSpc>
            </a:pPr>
            <a:r>
              <a:rPr lang="en-US" sz="3000" b="true">
                <a:solidFill>
                  <a:srgbClr val="40B0DB"/>
                </a:solidFill>
                <a:latin typeface="DM Sans Bold"/>
                <a:ea typeface="DM Sans Bold"/>
                <a:cs typeface="DM Sans Bold"/>
                <a:sym typeface="DM Sans Bold"/>
              </a:rPr>
              <a:t>Use real-time data to enhance decision-making</a:t>
            </a:r>
          </a:p>
          <a:p>
            <a:pPr algn="l">
              <a:lnSpc>
                <a:spcPts val="3300"/>
              </a:lnSpc>
            </a:pPr>
          </a:p>
        </p:txBody>
      </p:sp>
      <p:sp>
        <p:nvSpPr>
          <p:cNvPr name="TextBox 12" id="12"/>
          <p:cNvSpPr txBox="true"/>
          <p:nvPr/>
        </p:nvSpPr>
        <p:spPr>
          <a:xfrm rot="0">
            <a:off x="7208944" y="5703947"/>
            <a:ext cx="10745695" cy="1544320"/>
          </a:xfrm>
          <a:prstGeom prst="rect">
            <a:avLst/>
          </a:prstGeom>
        </p:spPr>
        <p:txBody>
          <a:bodyPr anchor="t" rtlCol="false" tIns="0" lIns="0" bIns="0" rIns="0">
            <a:spAutoFit/>
          </a:bodyPr>
          <a:lstStyle/>
          <a:p>
            <a:pPr algn="just">
              <a:lnSpc>
                <a:spcPts val="3080"/>
              </a:lnSpc>
            </a:pPr>
            <a:r>
              <a:rPr lang="en-US" sz="2200">
                <a:solidFill>
                  <a:srgbClr val="414042"/>
                </a:solidFill>
                <a:latin typeface="Open Sans"/>
                <a:ea typeface="Open Sans"/>
                <a:cs typeface="Open Sans"/>
                <a:sym typeface="Open Sans"/>
              </a:rPr>
              <a:t>Accurate and timely information is critical for making sound investment decisions. Our platform integrates real-time stock data, financial news, and market trends to ensure that users have access to the most up-to-date information. </a:t>
            </a:r>
          </a:p>
          <a:p>
            <a:pPr algn="just">
              <a:lnSpc>
                <a:spcPts val="3080"/>
              </a:lnSpc>
            </a:pPr>
          </a:p>
        </p:txBody>
      </p:sp>
      <p:sp>
        <p:nvSpPr>
          <p:cNvPr name="TextBox 13" id="13"/>
          <p:cNvSpPr txBox="true"/>
          <p:nvPr/>
        </p:nvSpPr>
        <p:spPr>
          <a:xfrm rot="0">
            <a:off x="7208944" y="7238741"/>
            <a:ext cx="9893639" cy="857250"/>
          </a:xfrm>
          <a:prstGeom prst="rect">
            <a:avLst/>
          </a:prstGeom>
        </p:spPr>
        <p:txBody>
          <a:bodyPr anchor="t" rtlCol="false" tIns="0" lIns="0" bIns="0" rIns="0">
            <a:spAutoFit/>
          </a:bodyPr>
          <a:lstStyle/>
          <a:p>
            <a:pPr algn="l">
              <a:lnSpc>
                <a:spcPts val="3300"/>
              </a:lnSpc>
            </a:pPr>
            <a:r>
              <a:rPr lang="en-US" sz="3000" b="true">
                <a:solidFill>
                  <a:srgbClr val="40B0DB"/>
                </a:solidFill>
                <a:latin typeface="DM Sans Bold"/>
                <a:ea typeface="DM Sans Bold"/>
                <a:cs typeface="DM Sans Bold"/>
                <a:sym typeface="DM Sans Bold"/>
              </a:rPr>
              <a:t>Offer a user-friendly interface for ease of use</a:t>
            </a:r>
          </a:p>
          <a:p>
            <a:pPr algn="l">
              <a:lnSpc>
                <a:spcPts val="3300"/>
              </a:lnSpc>
            </a:pPr>
          </a:p>
        </p:txBody>
      </p:sp>
      <p:sp>
        <p:nvSpPr>
          <p:cNvPr name="TextBox 14" id="14"/>
          <p:cNvSpPr txBox="true"/>
          <p:nvPr/>
        </p:nvSpPr>
        <p:spPr>
          <a:xfrm rot="0">
            <a:off x="7208944" y="7895966"/>
            <a:ext cx="10745695" cy="1934845"/>
          </a:xfrm>
          <a:prstGeom prst="rect">
            <a:avLst/>
          </a:prstGeom>
        </p:spPr>
        <p:txBody>
          <a:bodyPr anchor="t" rtlCol="false" tIns="0" lIns="0" bIns="0" rIns="0">
            <a:spAutoFit/>
          </a:bodyPr>
          <a:lstStyle/>
          <a:p>
            <a:pPr algn="just">
              <a:lnSpc>
                <a:spcPts val="3080"/>
              </a:lnSpc>
            </a:pPr>
            <a:r>
              <a:rPr lang="en-US" sz="2200">
                <a:solidFill>
                  <a:srgbClr val="414042"/>
                </a:solidFill>
                <a:latin typeface="Open Sans"/>
                <a:ea typeface="Open Sans"/>
                <a:cs typeface="Open Sans"/>
                <a:sym typeface="Open Sans"/>
              </a:rPr>
              <a:t>The platform is designed with simplicity and ease of use in mind. A clean, intuitive interface ensures that users can navigate the platform effortlessly, whether they are reviewing stock recommendations, tracking their portfolio, or interacting with the AI chatbot.</a:t>
            </a:r>
          </a:p>
          <a:p>
            <a:pPr algn="just">
              <a:lnSpc>
                <a:spcPts val="308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 y="0"/>
            <a:ext cx="496799" cy="10287000"/>
            <a:chOff x="0" y="0"/>
            <a:chExt cx="333949" cy="6914923"/>
          </a:xfrm>
        </p:grpSpPr>
        <p:sp>
          <p:nvSpPr>
            <p:cNvPr name="Freeform 3" id="3"/>
            <p:cNvSpPr/>
            <p:nvPr/>
          </p:nvSpPr>
          <p:spPr>
            <a:xfrm flipH="false" flipV="false" rot="0">
              <a:off x="0" y="0"/>
              <a:ext cx="333949" cy="6914923"/>
            </a:xfrm>
            <a:custGeom>
              <a:avLst/>
              <a:gdLst/>
              <a:ahLst/>
              <a:cxnLst/>
              <a:rect r="r" b="b" t="t" l="l"/>
              <a:pathLst>
                <a:path h="6914923" w="333949">
                  <a:moveTo>
                    <a:pt x="0" y="0"/>
                  </a:moveTo>
                  <a:lnTo>
                    <a:pt x="333949" y="0"/>
                  </a:lnTo>
                  <a:lnTo>
                    <a:pt x="333949" y="6914923"/>
                  </a:lnTo>
                  <a:lnTo>
                    <a:pt x="0" y="6914923"/>
                  </a:lnTo>
                  <a:close/>
                </a:path>
              </a:pathLst>
            </a:custGeom>
            <a:solidFill>
              <a:srgbClr val="00B0DB"/>
            </a:solidFill>
          </p:spPr>
        </p:sp>
        <p:sp>
          <p:nvSpPr>
            <p:cNvPr name="TextBox 4" id="4"/>
            <p:cNvSpPr txBox="true"/>
            <p:nvPr/>
          </p:nvSpPr>
          <p:spPr>
            <a:xfrm>
              <a:off x="0" y="-38100"/>
              <a:ext cx="333949" cy="69530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496150" y="0"/>
            <a:ext cx="7791850" cy="10287000"/>
          </a:xfrm>
          <a:custGeom>
            <a:avLst/>
            <a:gdLst/>
            <a:ahLst/>
            <a:cxnLst/>
            <a:rect r="r" b="b" t="t" l="l"/>
            <a:pathLst>
              <a:path h="10287000" w="7791850">
                <a:moveTo>
                  <a:pt x="0" y="0"/>
                </a:moveTo>
                <a:lnTo>
                  <a:pt x="7791850" y="0"/>
                </a:lnTo>
                <a:lnTo>
                  <a:pt x="7791850" y="10287000"/>
                </a:lnTo>
                <a:lnTo>
                  <a:pt x="0" y="10287000"/>
                </a:lnTo>
                <a:lnTo>
                  <a:pt x="0" y="0"/>
                </a:lnTo>
                <a:close/>
              </a:path>
            </a:pathLst>
          </a:custGeom>
          <a:blipFill>
            <a:blip r:embed="rId2"/>
            <a:stretch>
              <a:fillRect l="0" t="-8233" r="0" b="-5454"/>
            </a:stretch>
          </a:blipFill>
        </p:spPr>
      </p:sp>
      <p:sp>
        <p:nvSpPr>
          <p:cNvPr name="TextBox 6" id="6"/>
          <p:cNvSpPr txBox="true"/>
          <p:nvPr/>
        </p:nvSpPr>
        <p:spPr>
          <a:xfrm rot="0">
            <a:off x="665585" y="471378"/>
            <a:ext cx="7497926" cy="2263775"/>
          </a:xfrm>
          <a:prstGeom prst="rect">
            <a:avLst/>
          </a:prstGeom>
        </p:spPr>
        <p:txBody>
          <a:bodyPr anchor="t" rtlCol="false" tIns="0" lIns="0" bIns="0" rIns="0">
            <a:spAutoFit/>
          </a:bodyPr>
          <a:lstStyle/>
          <a:p>
            <a:pPr algn="l">
              <a:lnSpc>
                <a:spcPts val="8800"/>
              </a:lnSpc>
            </a:pPr>
            <a:r>
              <a:rPr lang="en-US" sz="8000" b="true">
                <a:solidFill>
                  <a:srgbClr val="414042"/>
                </a:solidFill>
                <a:latin typeface="DM Sans Bold"/>
                <a:ea typeface="DM Sans Bold"/>
                <a:cs typeface="DM Sans Bold"/>
                <a:sym typeface="DM Sans Bold"/>
              </a:rPr>
              <a:t>Research Approach</a:t>
            </a:r>
          </a:p>
        </p:txBody>
      </p:sp>
      <p:sp>
        <p:nvSpPr>
          <p:cNvPr name="TextBox 7" id="7"/>
          <p:cNvSpPr txBox="true"/>
          <p:nvPr/>
        </p:nvSpPr>
        <p:spPr>
          <a:xfrm rot="0">
            <a:off x="665585" y="3566082"/>
            <a:ext cx="9470146" cy="5989955"/>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414042"/>
                </a:solidFill>
                <a:latin typeface="Open Sans"/>
                <a:ea typeface="Open Sans"/>
                <a:cs typeface="Open Sans"/>
                <a:sym typeface="Open Sans"/>
              </a:rPr>
              <a:t>Extensive research focused on meeting market demands and addressing user needs.</a:t>
            </a:r>
          </a:p>
          <a:p>
            <a:pPr algn="just">
              <a:lnSpc>
                <a:spcPts val="3220"/>
              </a:lnSpc>
            </a:pPr>
          </a:p>
          <a:p>
            <a:pPr algn="just" marL="496571" indent="-248285" lvl="1">
              <a:lnSpc>
                <a:spcPts val="3220"/>
              </a:lnSpc>
              <a:buFont typeface="Arial"/>
              <a:buChar char="•"/>
            </a:pPr>
            <a:r>
              <a:rPr lang="en-US" sz="2300">
                <a:solidFill>
                  <a:srgbClr val="414042"/>
                </a:solidFill>
                <a:latin typeface="Open Sans"/>
                <a:ea typeface="Open Sans"/>
                <a:cs typeface="Open Sans"/>
                <a:sym typeface="Open Sans"/>
              </a:rPr>
              <a:t>Analysis of traditional services, robo-advisors, and AI-powered platforms to identify key trends and gaps.</a:t>
            </a:r>
          </a:p>
          <a:p>
            <a:pPr algn="just">
              <a:lnSpc>
                <a:spcPts val="3220"/>
              </a:lnSpc>
            </a:pPr>
          </a:p>
          <a:p>
            <a:pPr algn="just" marL="496571" indent="-248285" lvl="1">
              <a:lnSpc>
                <a:spcPts val="3220"/>
              </a:lnSpc>
              <a:buFont typeface="Arial"/>
              <a:buChar char="•"/>
            </a:pPr>
            <a:r>
              <a:rPr lang="en-US" sz="2300">
                <a:solidFill>
                  <a:srgbClr val="414042"/>
                </a:solidFill>
                <a:latin typeface="Open Sans"/>
                <a:ea typeface="Open Sans"/>
                <a:cs typeface="Open Sans"/>
                <a:sym typeface="Open Sans"/>
              </a:rPr>
              <a:t>Surveys and interviews revealed a strong demand for easy-to-understand, personalized financial advice.</a:t>
            </a:r>
          </a:p>
          <a:p>
            <a:pPr algn="just">
              <a:lnSpc>
                <a:spcPts val="3220"/>
              </a:lnSpc>
            </a:pPr>
          </a:p>
          <a:p>
            <a:pPr algn="just" marL="496571" indent="-248285" lvl="1">
              <a:lnSpc>
                <a:spcPts val="3220"/>
              </a:lnSpc>
              <a:buFont typeface="Arial"/>
              <a:buChar char="•"/>
            </a:pPr>
            <a:r>
              <a:rPr lang="en-US" sz="2300">
                <a:solidFill>
                  <a:srgbClr val="414042"/>
                </a:solidFill>
                <a:latin typeface="Open Sans"/>
                <a:ea typeface="Open Sans"/>
                <a:cs typeface="Open Sans"/>
                <a:sym typeface="Open Sans"/>
              </a:rPr>
              <a:t>Users expressed frustration with the lack of affordable solutions in the market.</a:t>
            </a:r>
          </a:p>
          <a:p>
            <a:pPr algn="just">
              <a:lnSpc>
                <a:spcPts val="3220"/>
              </a:lnSpc>
            </a:pPr>
          </a:p>
          <a:p>
            <a:pPr algn="just" marL="496571" indent="-248285" lvl="1">
              <a:lnSpc>
                <a:spcPts val="3220"/>
              </a:lnSpc>
              <a:buFont typeface="Arial"/>
              <a:buChar char="•"/>
            </a:pPr>
            <a:r>
              <a:rPr lang="en-US" sz="2300">
                <a:solidFill>
                  <a:srgbClr val="414042"/>
                </a:solidFill>
                <a:latin typeface="Open Sans"/>
                <a:ea typeface="Open Sans"/>
                <a:cs typeface="Open Sans"/>
                <a:sym typeface="Open Sans"/>
              </a:rPr>
              <a:t>The feedback shaped the development of a user-friendly platform offering flexible investment strategies with real-time, accurate data to build user trust.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75605" y="2698085"/>
            <a:ext cx="5297796" cy="4911198"/>
          </a:xfrm>
          <a:prstGeom prst="rect">
            <a:avLst/>
          </a:prstGeom>
        </p:spPr>
      </p:pic>
      <p:grpSp>
        <p:nvGrpSpPr>
          <p:cNvPr name="Group 3" id="3"/>
          <p:cNvGrpSpPr/>
          <p:nvPr/>
        </p:nvGrpSpPr>
        <p:grpSpPr>
          <a:xfrm rot="0">
            <a:off x="0" y="0"/>
            <a:ext cx="7385926" cy="2662689"/>
            <a:chOff x="0" y="0"/>
            <a:chExt cx="1945265" cy="701284"/>
          </a:xfrm>
        </p:grpSpPr>
        <p:sp>
          <p:nvSpPr>
            <p:cNvPr name="Freeform 4" id="4"/>
            <p:cNvSpPr/>
            <p:nvPr/>
          </p:nvSpPr>
          <p:spPr>
            <a:xfrm flipH="false" flipV="false" rot="0">
              <a:off x="0" y="0"/>
              <a:ext cx="1945265" cy="701284"/>
            </a:xfrm>
            <a:custGeom>
              <a:avLst/>
              <a:gdLst/>
              <a:ahLst/>
              <a:cxnLst/>
              <a:rect r="r" b="b" t="t" l="l"/>
              <a:pathLst>
                <a:path h="701284" w="1945265">
                  <a:moveTo>
                    <a:pt x="0" y="0"/>
                  </a:moveTo>
                  <a:lnTo>
                    <a:pt x="1945265" y="0"/>
                  </a:lnTo>
                  <a:lnTo>
                    <a:pt x="1945265" y="701284"/>
                  </a:lnTo>
                  <a:lnTo>
                    <a:pt x="0" y="701284"/>
                  </a:lnTo>
                  <a:close/>
                </a:path>
              </a:pathLst>
            </a:custGeom>
            <a:solidFill>
              <a:srgbClr val="00B0DB"/>
            </a:solidFill>
          </p:spPr>
        </p:sp>
        <p:sp>
          <p:nvSpPr>
            <p:cNvPr name="TextBox 5" id="5"/>
            <p:cNvSpPr txBox="true"/>
            <p:nvPr/>
          </p:nvSpPr>
          <p:spPr>
            <a:xfrm>
              <a:off x="0" y="-38100"/>
              <a:ext cx="1945265" cy="739384"/>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61376" y="364620"/>
            <a:ext cx="6863173" cy="3232153"/>
          </a:xfrm>
          <a:prstGeom prst="rect">
            <a:avLst/>
          </a:prstGeom>
        </p:spPr>
        <p:txBody>
          <a:bodyPr anchor="t" rtlCol="false" tIns="0" lIns="0" bIns="0" rIns="0">
            <a:spAutoFit/>
          </a:bodyPr>
          <a:lstStyle/>
          <a:p>
            <a:pPr algn="l">
              <a:lnSpc>
                <a:spcPts val="8250"/>
              </a:lnSpc>
            </a:pPr>
            <a:r>
              <a:rPr lang="en-US" sz="7500" b="true">
                <a:solidFill>
                  <a:srgbClr val="FFFFFF"/>
                </a:solidFill>
                <a:latin typeface="DM Sans Bold"/>
                <a:ea typeface="DM Sans Bold"/>
                <a:cs typeface="DM Sans Bold"/>
                <a:sym typeface="DM Sans Bold"/>
              </a:rPr>
              <a:t>Survey Results and Insights</a:t>
            </a:r>
          </a:p>
          <a:p>
            <a:pPr algn="l">
              <a:lnSpc>
                <a:spcPts val="8800"/>
              </a:lnSpc>
            </a:pPr>
          </a:p>
        </p:txBody>
      </p:sp>
      <p:pic>
        <p:nvPicPr>
          <p:cNvPr name="Picture 7" id="7"/>
          <p:cNvPicPr>
            <a:picLocks noChangeAspect="true"/>
          </p:cNvPicPr>
          <p:nvPr/>
        </p:nvPicPr>
        <p:blipFill>
          <a:blip r:embed="rId3"/>
          <a:stretch>
            <a:fillRect/>
          </a:stretch>
        </p:blipFill>
        <p:spPr>
          <a:xfrm rot="0">
            <a:off x="4232705" y="2437544"/>
            <a:ext cx="8246716" cy="5473077"/>
          </a:xfrm>
          <a:prstGeom prst="rect">
            <a:avLst/>
          </a:prstGeom>
        </p:spPr>
      </p:pic>
      <p:sp>
        <p:nvSpPr>
          <p:cNvPr name="TextBox 8" id="8"/>
          <p:cNvSpPr txBox="true"/>
          <p:nvPr/>
        </p:nvSpPr>
        <p:spPr>
          <a:xfrm rot="0">
            <a:off x="38100" y="7310675"/>
            <a:ext cx="5267738" cy="619125"/>
          </a:xfrm>
          <a:prstGeom prst="rect">
            <a:avLst/>
          </a:prstGeom>
        </p:spPr>
        <p:txBody>
          <a:bodyPr anchor="t" rtlCol="false" tIns="0" lIns="0" bIns="0" rIns="0">
            <a:spAutoFit/>
          </a:bodyPr>
          <a:lstStyle/>
          <a:p>
            <a:pPr algn="l">
              <a:lnSpc>
                <a:spcPts val="2400"/>
              </a:lnSpc>
            </a:pPr>
            <a:r>
              <a:rPr lang="en-US" sz="2000">
                <a:solidFill>
                  <a:srgbClr val="000000"/>
                </a:solidFill>
                <a:latin typeface="DM Sans"/>
                <a:ea typeface="DM Sans"/>
                <a:cs typeface="DM Sans"/>
                <a:sym typeface="DM Sans"/>
              </a:rPr>
              <a:t>What is your level of investment knowledge?</a:t>
            </a:r>
          </a:p>
          <a:p>
            <a:pPr algn="l">
              <a:lnSpc>
                <a:spcPts val="2400"/>
              </a:lnSpc>
            </a:pPr>
          </a:p>
        </p:txBody>
      </p:sp>
      <p:sp>
        <p:nvSpPr>
          <p:cNvPr name="TextBox 9" id="9"/>
          <p:cNvSpPr txBox="true"/>
          <p:nvPr/>
        </p:nvSpPr>
        <p:spPr>
          <a:xfrm rot="0">
            <a:off x="6136310" y="7310675"/>
            <a:ext cx="4490889" cy="619125"/>
          </a:xfrm>
          <a:prstGeom prst="rect">
            <a:avLst/>
          </a:prstGeom>
        </p:spPr>
        <p:txBody>
          <a:bodyPr anchor="t" rtlCol="false" tIns="0" lIns="0" bIns="0" rIns="0">
            <a:spAutoFit/>
          </a:bodyPr>
          <a:lstStyle/>
          <a:p>
            <a:pPr algn="l">
              <a:lnSpc>
                <a:spcPts val="2400"/>
              </a:lnSpc>
            </a:pPr>
            <a:r>
              <a:rPr lang="en-US" sz="2000">
                <a:solidFill>
                  <a:srgbClr val="000000"/>
                </a:solidFill>
                <a:latin typeface="DM Sans"/>
                <a:ea typeface="DM Sans"/>
                <a:cs typeface="DM Sans"/>
                <a:sym typeface="DM Sans"/>
              </a:rPr>
              <a:t>What are your primary financial goals?</a:t>
            </a:r>
          </a:p>
          <a:p>
            <a:pPr algn="l">
              <a:lnSpc>
                <a:spcPts val="2400"/>
              </a:lnSpc>
            </a:pPr>
          </a:p>
        </p:txBody>
      </p:sp>
      <p:sp>
        <p:nvSpPr>
          <p:cNvPr name="TextBox 10" id="10"/>
          <p:cNvSpPr txBox="true"/>
          <p:nvPr/>
        </p:nvSpPr>
        <p:spPr>
          <a:xfrm rot="0">
            <a:off x="12007015" y="7310675"/>
            <a:ext cx="5794623" cy="619125"/>
          </a:xfrm>
          <a:prstGeom prst="rect">
            <a:avLst/>
          </a:prstGeom>
        </p:spPr>
        <p:txBody>
          <a:bodyPr anchor="t" rtlCol="false" tIns="0" lIns="0" bIns="0" rIns="0">
            <a:spAutoFit/>
          </a:bodyPr>
          <a:lstStyle/>
          <a:p>
            <a:pPr algn="l">
              <a:lnSpc>
                <a:spcPts val="2400"/>
              </a:lnSpc>
            </a:pPr>
            <a:r>
              <a:rPr lang="en-US" sz="2000">
                <a:solidFill>
                  <a:srgbClr val="000000"/>
                </a:solidFill>
                <a:latin typeface="DM Sans"/>
                <a:ea typeface="DM Sans"/>
                <a:cs typeface="DM Sans"/>
                <a:sym typeface="DM Sans"/>
              </a:rPr>
              <a:t>What type of financial advice are you looking for?</a:t>
            </a:r>
          </a:p>
          <a:p>
            <a:pPr algn="l">
              <a:lnSpc>
                <a:spcPts val="2400"/>
              </a:lnSpc>
            </a:pPr>
          </a:p>
        </p:txBody>
      </p:sp>
      <p:pic>
        <p:nvPicPr>
          <p:cNvPr name="Picture 11" id="11"/>
          <p:cNvPicPr>
            <a:picLocks noChangeAspect="true"/>
          </p:cNvPicPr>
          <p:nvPr/>
        </p:nvPicPr>
        <p:blipFill>
          <a:blip r:embed="rId4"/>
          <a:stretch>
            <a:fillRect/>
          </a:stretch>
        </p:blipFill>
        <p:spPr>
          <a:xfrm rot="0">
            <a:off x="10502104" y="2492093"/>
            <a:ext cx="8462532" cy="5462023"/>
          </a:xfrm>
          <a:prstGeom prst="rect">
            <a:avLst/>
          </a:prstGeom>
        </p:spPr>
      </p:pic>
      <p:grpSp>
        <p:nvGrpSpPr>
          <p:cNvPr name="Group 12" id="12"/>
          <p:cNvGrpSpPr/>
          <p:nvPr/>
        </p:nvGrpSpPr>
        <p:grpSpPr>
          <a:xfrm rot="0">
            <a:off x="0" y="9653082"/>
            <a:ext cx="18288000" cy="633918"/>
            <a:chOff x="0" y="0"/>
            <a:chExt cx="4816593" cy="166958"/>
          </a:xfrm>
        </p:grpSpPr>
        <p:sp>
          <p:nvSpPr>
            <p:cNvPr name="Freeform 13" id="13"/>
            <p:cNvSpPr/>
            <p:nvPr/>
          </p:nvSpPr>
          <p:spPr>
            <a:xfrm flipH="false" flipV="false" rot="0">
              <a:off x="0" y="0"/>
              <a:ext cx="4816592" cy="166958"/>
            </a:xfrm>
            <a:custGeom>
              <a:avLst/>
              <a:gdLst/>
              <a:ahLst/>
              <a:cxnLst/>
              <a:rect r="r" b="b" t="t" l="l"/>
              <a:pathLst>
                <a:path h="166958" w="4816592">
                  <a:moveTo>
                    <a:pt x="0" y="0"/>
                  </a:moveTo>
                  <a:lnTo>
                    <a:pt x="4816592" y="0"/>
                  </a:lnTo>
                  <a:lnTo>
                    <a:pt x="4816592" y="166958"/>
                  </a:lnTo>
                  <a:lnTo>
                    <a:pt x="0" y="166958"/>
                  </a:lnTo>
                  <a:close/>
                </a:path>
              </a:pathLst>
            </a:custGeom>
            <a:solidFill>
              <a:srgbClr val="00B0DB"/>
            </a:solidFill>
          </p:spPr>
        </p:sp>
        <p:sp>
          <p:nvSpPr>
            <p:cNvPr name="TextBox 14" id="14"/>
            <p:cNvSpPr txBox="true"/>
            <p:nvPr/>
          </p:nvSpPr>
          <p:spPr>
            <a:xfrm>
              <a:off x="0" y="-38100"/>
              <a:ext cx="4816593" cy="20505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DAGRAL90bEc</dc:identifier>
  <dcterms:modified xsi:type="dcterms:W3CDTF">2011-08-01T06:04:30Z</dcterms:modified>
  <cp:revision>1</cp:revision>
  <dc:title>AI FINANCIAL ADVISOR</dc:title>
</cp:coreProperties>
</file>